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3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0" r:id="rId3"/>
    <p:sldId id="258" r:id="rId4"/>
    <p:sldId id="261" r:id="rId5"/>
    <p:sldId id="265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A12B8"/>
    <a:srgbClr val="FD0F0F"/>
    <a:srgbClr val="F05E1C"/>
    <a:srgbClr val="F9F913"/>
    <a:srgbClr val="19F333"/>
    <a:srgbClr val="E703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6803-AA69-4736-A36D-AE331A4A9F46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4DBAE-0717-4AAD-9C22-4D204DD2A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1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8.4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C58761-9DDE-4927-958B-0CC9D749ADCF}" type="slidenum">
              <a:rPr lang="en-GB" sz="1200">
                <a:latin typeface="Calibri" pitchFamily="34" charset="0"/>
              </a:rPr>
              <a:pPr algn="r"/>
              <a:t>1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763B8C-D747-40D4-959B-5BDB3B4B86A2}" type="slidenum">
              <a:rPr lang="en-GB" sz="1200"/>
              <a:pPr algn="r"/>
              <a:t>3</a:t>
            </a:fld>
            <a:endParaRPr lang="en-GB" sz="120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B3210E-5525-4CD2-814E-74B1256DF583}" type="slidenum">
              <a:rPr lang="en-GB" sz="1200"/>
              <a:pPr algn="r"/>
              <a:t>3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763B8C-D747-40D4-959B-5BDB3B4B86A2}" type="slidenum">
              <a:rPr lang="en-GB" sz="1200"/>
              <a:pPr algn="r"/>
              <a:t>5</a:t>
            </a:fld>
            <a:endParaRPr lang="en-GB" sz="120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B3210E-5525-4CD2-814E-74B1256DF583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763B8C-D747-40D4-959B-5BDB3B4B86A2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1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B3210E-5525-4CD2-814E-74B1256DF583}" type="slidenum">
              <a:rPr lang="en-GB" sz="1200"/>
              <a:pPr algn="r"/>
              <a:t>8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1727466" imgH="720759"/>
        </mc:Choice>
        <mc:Fallback>
          <p:control name="ShockwaveFlash1" r:id="rId2" imgW="1727466" imgH="72075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484438" y="-1081088"/>
                  <a:ext cx="2089150" cy="10810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ontrol" Target="../activeX/activeX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573D-9CFE-43E0-BC9F-CE50F6A718EA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ABD5-1FDA-457A-8DDB-7CE1AEC1A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24"/>
            <a:ext cx="9144032" cy="369332"/>
          </a:xfrm>
          <a:prstGeom prst="rect">
            <a:avLst/>
          </a:prstGeom>
          <a:solidFill>
            <a:srgbClr val="FF0000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en-GB" b="0" dirty="0" smtClean="0"/>
              <a:t>LO:</a:t>
            </a:r>
            <a:r>
              <a:rPr lang="en-GB" b="0" baseline="0" dirty="0" smtClean="0"/>
              <a:t> </a:t>
            </a:r>
            <a:r>
              <a:rPr lang="en-GB" sz="1800" b="1" dirty="0" smtClean="0"/>
              <a:t>Say what we do in different weather conditions. </a:t>
            </a:r>
            <a:r>
              <a:rPr lang="en-GB" sz="1800" b="1" dirty="0" smtClean="0">
                <a:solidFill>
                  <a:srgbClr val="0000CC"/>
                </a:solidFill>
              </a:rPr>
              <a:t>With opinions – Lv3   </a:t>
            </a:r>
            <a:r>
              <a:rPr lang="en-GB" sz="1800" b="1" dirty="0" smtClean="0">
                <a:solidFill>
                  <a:srgbClr val="006600"/>
                </a:solidFill>
              </a:rPr>
              <a:t>With reasons – Lv4</a:t>
            </a:r>
            <a:endParaRPr lang="en-US" sz="1800" b="1" dirty="0">
              <a:solidFill>
                <a:srgbClr val="0066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name="ShockwaveFlash1" r:id="rId14" imgW="1727466" imgH="720759"/>
        </mc:Choice>
        <mc:Fallback>
          <p:control name="ShockwaveFlash1" r:id="rId14" imgW="1727466" imgH="72075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484438" y="-1081088"/>
                  <a:ext cx="2089150" cy="10810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ontrol" Target="../activeX/activeX3.xm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857356" y="334012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Qu’est-ce que tu fais?</a:t>
            </a:r>
            <a:endParaRPr lang="fr-FR" sz="2800" u="sng" dirty="0">
              <a:latin typeface="Comic Sans MS" pitchFamily="66" charset="0"/>
            </a:endParaRP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0" y="1500174"/>
            <a:ext cx="850109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Find the </a:t>
            </a:r>
            <a:r>
              <a:rPr lang="en-GB" sz="2400" b="1" u="sng" dirty="0" smtClean="0">
                <a:solidFill>
                  <a:srgbClr val="0000CC"/>
                </a:solidFill>
                <a:latin typeface="Comic Sans MS" pitchFamily="66" charset="0"/>
              </a:rPr>
              <a:t>co-ordinates</a:t>
            </a:r>
            <a:r>
              <a:rPr lang="en-GB" sz="2400" b="1" dirty="0" smtClean="0">
                <a:latin typeface="Comic Sans MS" pitchFamily="66" charset="0"/>
              </a:rPr>
              <a:t> </a:t>
            </a:r>
            <a:r>
              <a:rPr lang="en-GB" sz="2400" b="1" i="1" dirty="0" smtClean="0">
                <a:solidFill>
                  <a:srgbClr val="0000CC"/>
                </a:solidFill>
                <a:latin typeface="Comic Sans MS" pitchFamily="66" charset="0"/>
              </a:rPr>
              <a:t>(numeracy)</a:t>
            </a:r>
            <a:r>
              <a:rPr lang="en-GB" sz="2400" b="1" dirty="0" smtClean="0">
                <a:latin typeface="Comic Sans MS" pitchFamily="66" charset="0"/>
              </a:rPr>
              <a:t> on the treasure map to solve the puzzles! </a:t>
            </a: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6143636" y="357214"/>
            <a:ext cx="30003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>
                <a:latin typeface="Comic Sans MS" pitchFamily="66" charset="0"/>
              </a:rPr>
              <a:t>mercredi le vingt-sept mars</a:t>
            </a:r>
            <a:endParaRPr lang="fr-FR" sz="2400" u="sng" dirty="0">
              <a:latin typeface="Comic Sans MS" pitchFamily="66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57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57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572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843213" y="-1428750"/>
            <a:ext cx="2700337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Present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-1428750"/>
            <a:ext cx="270033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Share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-708025"/>
            <a:ext cx="2700338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Cement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43213" y="-708025"/>
            <a:ext cx="2700337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Do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7400" y="-708025"/>
            <a:ext cx="2700338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Review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-1428750"/>
            <a:ext cx="2700338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Prepare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000108"/>
            <a:ext cx="270033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Maiandra GD" pitchFamily="34" charset="0"/>
              </a:rPr>
              <a:t>Prepare</a:t>
            </a:r>
          </a:p>
        </p:txBody>
      </p:sp>
      <p:pic>
        <p:nvPicPr>
          <p:cNvPr id="31" name="Picture 30" descr="ReadingManiac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777" y="-1643074"/>
            <a:ext cx="2143115" cy="16087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644098" y="0"/>
            <a:ext cx="171451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Lire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33" name="Picture 32" descr="speak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6974" y="785794"/>
            <a:ext cx="1714512" cy="172275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715536" y="2643182"/>
            <a:ext cx="171451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Parler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35" name="Picture 34" descr="writin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2660" y="3286124"/>
            <a:ext cx="1643074" cy="174105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572660" y="5286388"/>
            <a:ext cx="171451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Écrire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37" name="Picture 36" descr="liste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2660" y="6072206"/>
            <a:ext cx="1274100" cy="21431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001420" y="6049052"/>
            <a:ext cx="171451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Comic Sans MS" pitchFamily="66" charset="0"/>
              </a:rPr>
              <a:t>Écouter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43213" y="-1428750"/>
            <a:ext cx="2700337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Present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7400" y="-1428750"/>
            <a:ext cx="270033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Share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43213" y="-708025"/>
            <a:ext cx="2700337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Do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67400" y="-708025"/>
            <a:ext cx="2700338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Review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-1428750"/>
            <a:ext cx="2700338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Prepare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-714404"/>
            <a:ext cx="2700338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Maiandra GD" pitchFamily="34" charset="0"/>
              </a:rPr>
              <a:t>Cement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2071734" y="500042"/>
            <a:ext cx="1763713" cy="5238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Page: </a:t>
            </a:r>
            <a:r>
              <a:rPr lang="en-GB" sz="2800" b="1" dirty="0" smtClean="0">
                <a:solidFill>
                  <a:schemeClr val="tx1"/>
                </a:solidFill>
              </a:rPr>
              <a:t>32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43213" y="-2428916"/>
            <a:ext cx="149068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Present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67400" y="-2428916"/>
            <a:ext cx="149068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Share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-1922505"/>
            <a:ext cx="149068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Cement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43213" y="-1922505"/>
            <a:ext cx="14906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Do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67400" y="-1922505"/>
            <a:ext cx="14906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Review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-2428916"/>
            <a:ext cx="14906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Prepare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43213" y="-2428916"/>
            <a:ext cx="149068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Present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67400" y="-2428916"/>
            <a:ext cx="149068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Share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43213" y="-1922505"/>
            <a:ext cx="149068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Do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67400" y="-1922505"/>
            <a:ext cx="14906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Review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-2428916"/>
            <a:ext cx="14906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Prepare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-1928884"/>
            <a:ext cx="149068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>
                <a:latin typeface="Maiandra GD" pitchFamily="34" charset="0"/>
              </a:rPr>
              <a:t>Cement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2500306"/>
            <a:ext cx="35167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286124"/>
            <a:ext cx="4781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214282" y="2500306"/>
            <a:ext cx="372749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exemple</a:t>
            </a:r>
            <a:r>
              <a:rPr lang="en-GB" sz="2800" dirty="0" smtClean="0"/>
              <a:t>: (7,6) = </a:t>
            </a:r>
            <a:r>
              <a:rPr lang="en-GB" sz="2800" b="1" i="1" dirty="0" smtClean="0">
                <a:solidFill>
                  <a:srgbClr val="006600"/>
                </a:solidFill>
              </a:rPr>
              <a:t>du </a:t>
            </a:r>
            <a:r>
              <a:rPr lang="en-GB" sz="2800" b="1" i="1" dirty="0" err="1" smtClean="0">
                <a:solidFill>
                  <a:srgbClr val="006600"/>
                </a:solidFill>
              </a:rPr>
              <a:t>vélo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643702" y="3071810"/>
            <a:ext cx="357190" cy="35719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58" idx="3"/>
          </p:cNvCxnSpPr>
          <p:nvPr/>
        </p:nvCxnSpPr>
        <p:spPr>
          <a:xfrm>
            <a:off x="3941777" y="2761916"/>
            <a:ext cx="2630487" cy="45277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5720" y="5214950"/>
            <a:ext cx="264320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Challenge:</a:t>
            </a:r>
            <a:endParaRPr lang="en-US" sz="2400" dirty="0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0" name="ShockwaveFlash1" r:id="rId3" imgW="2808038" imgH="1440000"/>
        </mc:Choice>
        <mc:Fallback>
          <p:control name="ShockwaveFlash1" r:id="rId3" imgW="2808038" imgH="1440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0063" y="5013325"/>
                  <a:ext cx="2808287" cy="14398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44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66285"/>
            <a:ext cx="46434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(9,3) je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des promenades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(12,7) je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 skate</a:t>
            </a:r>
            <a:endParaRPr lang="en-US" sz="11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(8,1) je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 roller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(12,2) je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la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natation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(7,6) je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 </a:t>
            </a:r>
            <a:r>
              <a:rPr lang="en-US" sz="2800" b="1" dirty="0" err="1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vélo</a:t>
            </a:r>
            <a:endParaRPr lang="en-US" sz="11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(3,5) je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la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gymnastique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86378" y="813745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(10,7) je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</a:t>
            </a:r>
            <a:r>
              <a:rPr lang="en-US" sz="28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l’équitation</a:t>
            </a:r>
            <a:endParaRPr lang="en-US" sz="11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(4,7)  je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 judo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(3,3) je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 </a:t>
            </a:r>
            <a:r>
              <a:rPr lang="en-US" sz="2800" b="1" dirty="0" err="1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parkour</a:t>
            </a:r>
            <a:endParaRPr lang="en-US" sz="11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(9,6) je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 la </a:t>
            </a:r>
            <a:r>
              <a:rPr lang="en-US" sz="2800" b="1" dirty="0" err="1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danse</a:t>
            </a:r>
            <a:endParaRPr lang="en-US" sz="1100" b="1" dirty="0" smtClean="0">
              <a:solidFill>
                <a:srgbClr val="0000CC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(14,5) je </a:t>
            </a:r>
            <a:r>
              <a:rPr lang="en-US" sz="28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fais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 </a:t>
            </a:r>
            <a:r>
              <a:rPr lang="en-US" sz="2800" b="1" dirty="0" err="1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patin</a:t>
            </a:r>
            <a:r>
              <a:rPr lang="en-US" sz="28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à glace</a:t>
            </a:r>
            <a:endParaRPr lang="en-US" sz="1100" b="1" dirty="0" smtClean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16" name="Picture 15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23836"/>
            <a:ext cx="3643338" cy="595326"/>
          </a:xfrm>
          <a:prstGeom prst="rect">
            <a:avLst/>
          </a:prstGeom>
        </p:spPr>
      </p:pic>
      <p:pic>
        <p:nvPicPr>
          <p:cNvPr id="17" name="Picture 16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33476"/>
            <a:ext cx="3643338" cy="595326"/>
          </a:xfrm>
          <a:prstGeom prst="rect">
            <a:avLst/>
          </a:prstGeom>
        </p:spPr>
      </p:pic>
      <p:pic>
        <p:nvPicPr>
          <p:cNvPr id="18" name="Picture 17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19294"/>
            <a:ext cx="3643338" cy="595326"/>
          </a:xfrm>
          <a:prstGeom prst="rect">
            <a:avLst/>
          </a:prstGeom>
        </p:spPr>
      </p:pic>
      <p:pic>
        <p:nvPicPr>
          <p:cNvPr id="19" name="Picture 18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976550"/>
            <a:ext cx="3643338" cy="595326"/>
          </a:xfrm>
          <a:prstGeom prst="rect">
            <a:avLst/>
          </a:prstGeom>
        </p:spPr>
      </p:pic>
      <p:pic>
        <p:nvPicPr>
          <p:cNvPr id="20" name="Picture 19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976682"/>
            <a:ext cx="3643338" cy="595326"/>
          </a:xfrm>
          <a:prstGeom prst="rect">
            <a:avLst/>
          </a:prstGeom>
        </p:spPr>
      </p:pic>
      <p:pic>
        <p:nvPicPr>
          <p:cNvPr id="21" name="Picture 20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762500"/>
            <a:ext cx="3643338" cy="595326"/>
          </a:xfrm>
          <a:prstGeom prst="rect">
            <a:avLst/>
          </a:prstGeom>
        </p:spPr>
      </p:pic>
      <p:pic>
        <p:nvPicPr>
          <p:cNvPr id="22" name="Picture 21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047724"/>
            <a:ext cx="3643338" cy="595326"/>
          </a:xfrm>
          <a:prstGeom prst="rect">
            <a:avLst/>
          </a:prstGeom>
        </p:spPr>
      </p:pic>
      <p:pic>
        <p:nvPicPr>
          <p:cNvPr id="23" name="Picture 22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976418"/>
            <a:ext cx="3643338" cy="595326"/>
          </a:xfrm>
          <a:prstGeom prst="rect">
            <a:avLst/>
          </a:prstGeom>
        </p:spPr>
      </p:pic>
      <p:pic>
        <p:nvPicPr>
          <p:cNvPr id="24" name="Picture 23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809852"/>
            <a:ext cx="3643338" cy="595326"/>
          </a:xfrm>
          <a:prstGeom prst="rect">
            <a:avLst/>
          </a:prstGeom>
        </p:spPr>
      </p:pic>
      <p:pic>
        <p:nvPicPr>
          <p:cNvPr id="25" name="Picture 24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619492"/>
            <a:ext cx="3643338" cy="595326"/>
          </a:xfrm>
          <a:prstGeom prst="rect">
            <a:avLst/>
          </a:prstGeom>
        </p:spPr>
      </p:pic>
      <p:pic>
        <p:nvPicPr>
          <p:cNvPr id="26" name="Picture 25" descr="france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548186"/>
            <a:ext cx="3643338" cy="5953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85852" y="5786454"/>
            <a:ext cx="653050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Why have I chosen these colours</a:t>
            </a:r>
            <a:r>
              <a:rPr lang="en-GB" sz="40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spect="1"/>
          </p:cNvSpPr>
          <p:nvPr/>
        </p:nvSpPr>
        <p:spPr bwMode="auto">
          <a:xfrm>
            <a:off x="233363" y="3213100"/>
            <a:ext cx="3965575" cy="34464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 are learning to:</a:t>
            </a:r>
          </a:p>
          <a:p>
            <a:pPr eaLnBrk="1" hangingPunct="1">
              <a:defRPr/>
            </a:pPr>
            <a:endParaRPr lang="en-US" sz="3200" u="sng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60800"/>
            <a:ext cx="3600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spect="1"/>
          </p:cNvSpPr>
          <p:nvPr/>
        </p:nvSpPr>
        <p:spPr bwMode="auto">
          <a:xfrm>
            <a:off x="233363" y="1142985"/>
            <a:ext cx="3965575" cy="1855804"/>
          </a:xfrm>
          <a:prstGeom prst="rect">
            <a:avLst/>
          </a:prstGeom>
          <a:solidFill>
            <a:srgbClr val="00B05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 are learning about: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6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Qu’est-ce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tu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fais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what do you do?</a:t>
            </a:r>
            <a:endParaRPr lang="en-US" sz="24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765675" y="285728"/>
            <a:ext cx="4127500" cy="4786345"/>
          </a:xfrm>
          <a:prstGeom prst="rect">
            <a:avLst/>
          </a:prstGeom>
          <a:solidFill>
            <a:srgbClr val="7C75D1"/>
          </a:solidFill>
          <a:ln w="57150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To achieve this, we’re going to:</a:t>
            </a:r>
          </a:p>
          <a:p>
            <a:pPr algn="ctr" eaLnBrk="1" hangingPunct="1">
              <a:defRPr/>
            </a:pPr>
            <a:endParaRPr lang="en-GB" sz="2400" b="1" u="sng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Identify some activities which use the verb “faire”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Understand people talking about what they do.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Form some conversations about activities in different weather. </a:t>
            </a:r>
          </a:p>
          <a:p>
            <a:pPr eaLnBrk="1" hangingPunct="1">
              <a:defRPr/>
            </a:pPr>
            <a:endParaRPr lang="en-US" sz="2000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 flipH="1">
            <a:off x="4765674" y="5214950"/>
            <a:ext cx="4068763" cy="1387463"/>
          </a:xfrm>
          <a:prstGeom prst="rect">
            <a:avLst/>
          </a:prstGeom>
          <a:solidFill>
            <a:srgbClr val="66C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PLTS: </a:t>
            </a:r>
            <a:r>
              <a:rPr lang="en-US" sz="1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This lesson we are going to be:</a:t>
            </a:r>
          </a:p>
        </p:txBody>
      </p:sp>
      <p:sp>
        <p:nvSpPr>
          <p:cNvPr id="45064" name="TextBox 9"/>
          <p:cNvSpPr txBox="1">
            <a:spLocks noChangeAspect="1"/>
          </p:cNvSpPr>
          <p:nvPr/>
        </p:nvSpPr>
        <p:spPr bwMode="auto">
          <a:xfrm>
            <a:off x="250825" y="260350"/>
            <a:ext cx="3906838" cy="73818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français</a:t>
            </a:r>
          </a:p>
          <a:p>
            <a:pPr algn="r"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498051" y="5929313"/>
            <a:ext cx="574675" cy="649287"/>
            <a:chOff x="-1792" y="3103"/>
            <a:chExt cx="1542" cy="1633"/>
          </a:xfrm>
        </p:grpSpPr>
        <p:sp>
          <p:nvSpPr>
            <p:cNvPr id="3109" name="AutoShape 10"/>
            <p:cNvSpPr>
              <a:spLocks noChangeArrowheads="1"/>
            </p:cNvSpPr>
            <p:nvPr/>
          </p:nvSpPr>
          <p:spPr bwMode="auto">
            <a:xfrm>
              <a:off x="-1747" y="319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100000">
                  <a:srgbClr val="FF7C80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10" name="Picture 11" descr="MCj0425820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75" y="3430"/>
              <a:ext cx="871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-1792" y="310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100000">
                        <a:srgbClr val="FF7C8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Reflective Learner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500958" y="5643578"/>
            <a:ext cx="611188" cy="647700"/>
            <a:chOff x="4060" y="-717"/>
            <a:chExt cx="1542" cy="1633"/>
          </a:xfrm>
        </p:grpSpPr>
        <p:sp>
          <p:nvSpPr>
            <p:cNvPr id="3105" name="AutoShape 14"/>
            <p:cNvSpPr>
              <a:spLocks noChangeArrowheads="1"/>
            </p:cNvSpPr>
            <p:nvPr/>
          </p:nvSpPr>
          <p:spPr bwMode="auto">
            <a:xfrm>
              <a:off x="4105" y="-626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60" y="-717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Team Worker</a:t>
              </a:r>
            </a:p>
          </p:txBody>
        </p:sp>
        <p:pic>
          <p:nvPicPr>
            <p:cNvPr id="3107" name="Picture 16" descr="MCj0440420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921" y="0"/>
              <a:ext cx="58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17" descr="MCj0440418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1" y="-199"/>
              <a:ext cx="74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358346" y="3929066"/>
            <a:ext cx="719138" cy="720725"/>
            <a:chOff x="4060" y="1098"/>
            <a:chExt cx="1542" cy="1633"/>
          </a:xfrm>
        </p:grpSpPr>
        <p:sp>
          <p:nvSpPr>
            <p:cNvPr id="3102" name="AutoShape 19"/>
            <p:cNvSpPr>
              <a:spLocks noChangeArrowheads="1"/>
            </p:cNvSpPr>
            <p:nvPr/>
          </p:nvSpPr>
          <p:spPr bwMode="auto">
            <a:xfrm>
              <a:off x="4105" y="118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060" y="109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00"/>
                      </a:gs>
                      <a:gs pos="100000">
                        <a:srgbClr val="FF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Self-manager</a:t>
              </a:r>
            </a:p>
          </p:txBody>
        </p:sp>
        <p:pic>
          <p:nvPicPr>
            <p:cNvPr id="3104" name="Picture 21" descr="MCj0437563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77" y="1480"/>
              <a:ext cx="923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8" name="Picture 38" descr="MC900015916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333375"/>
            <a:ext cx="6969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786314" y="1056578"/>
            <a:ext cx="4143403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endParaRPr lang="en-GB" b="1" dirty="0" smtClean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92" name="Picture 43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29750" y="1000125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900" y="2071678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22"/>
          <p:cNvGrpSpPr>
            <a:grpSpLocks/>
          </p:cNvGrpSpPr>
          <p:nvPr/>
        </p:nvGrpSpPr>
        <p:grpSpPr bwMode="auto">
          <a:xfrm>
            <a:off x="5214942" y="5857892"/>
            <a:ext cx="679450" cy="719138"/>
            <a:chOff x="4014" y="2948"/>
            <a:chExt cx="1542" cy="1633"/>
          </a:xfrm>
        </p:grpSpPr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4059" y="303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0066"/>
                </a:gs>
                <a:gs pos="100000">
                  <a:srgbClr val="9933FF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4" y="294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66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Effective Participator</a:t>
              </a:r>
            </a:p>
          </p:txBody>
        </p:sp>
        <p:pic>
          <p:nvPicPr>
            <p:cNvPr id="45" name="Picture 25" descr="MCj0442026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2" y="3313"/>
              <a:ext cx="864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10358478" y="3857628"/>
            <a:ext cx="611188" cy="647700"/>
            <a:chOff x="-1746" y="-562"/>
            <a:chExt cx="1542" cy="1633"/>
          </a:xfrm>
        </p:grpSpPr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-1701" y="-471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-1746" y="-562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latin typeface="Comic Sans MS"/>
                </a:rPr>
                <a:t>Independent Enquirer</a:t>
              </a:r>
            </a:p>
          </p:txBody>
        </p:sp>
        <p:pic>
          <p:nvPicPr>
            <p:cNvPr id="49" name="Picture 29" descr="MCj04377970000[1]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1384" y="-96"/>
              <a:ext cx="817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30"/>
          <p:cNvGrpSpPr>
            <a:grpSpLocks/>
          </p:cNvGrpSpPr>
          <p:nvPr/>
        </p:nvGrpSpPr>
        <p:grpSpPr bwMode="auto">
          <a:xfrm>
            <a:off x="6429388" y="5786454"/>
            <a:ext cx="647700" cy="649287"/>
            <a:chOff x="-1746" y="1253"/>
            <a:chExt cx="1542" cy="1633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>
              <a:off x="-1701" y="134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-1746" y="125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FF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Creative Thinker</a:t>
              </a:r>
            </a:p>
          </p:txBody>
        </p:sp>
        <p:pic>
          <p:nvPicPr>
            <p:cNvPr id="53" name="Picture 33" descr="MCj04375570000[1]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338" y="1725"/>
              <a:ext cx="8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428596" y="3929066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Say what we do in different weather conditions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with opinions – </a:t>
            </a:r>
            <a:r>
              <a:rPr lang="en-GB" sz="2800" b="1" dirty="0" smtClean="0">
                <a:solidFill>
                  <a:srgbClr val="0000CC"/>
                </a:solidFill>
              </a:rPr>
              <a:t>Lv3</a:t>
            </a:r>
          </a:p>
          <a:p>
            <a:r>
              <a:rPr lang="en-GB" sz="2800" b="1" dirty="0" smtClean="0"/>
              <a:t>with reasons – </a:t>
            </a:r>
            <a:r>
              <a:rPr lang="en-GB" sz="2800" b="1" dirty="0" smtClean="0">
                <a:solidFill>
                  <a:srgbClr val="0000CC"/>
                </a:solidFill>
              </a:rPr>
              <a:t>Lv4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42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4678" y="1928802"/>
            <a:ext cx="150019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walking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16" y="2571744"/>
            <a:ext cx="22859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roller skating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214686"/>
            <a:ext cx="19288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 winter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3214686"/>
            <a:ext cx="1928826" cy="538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900" b="1" dirty="0" smtClean="0"/>
              <a:t>in summer</a:t>
            </a:r>
            <a:endParaRPr lang="en-US" sz="2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3857628"/>
            <a:ext cx="19288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free running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3857628"/>
            <a:ext cx="19288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it’s nice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3857628"/>
            <a:ext cx="22859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skateboarding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857760"/>
            <a:ext cx="8215370" cy="16927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/>
              <a:t>Challenge</a:t>
            </a:r>
            <a:endParaRPr lang="en-GB" sz="2400" b="1" u="sng" dirty="0" smtClean="0"/>
          </a:p>
          <a:p>
            <a:r>
              <a:rPr lang="en-GB" sz="2400" b="1" i="1" dirty="0" smtClean="0"/>
              <a:t>Person 5 gives a level 4 response.</a:t>
            </a:r>
          </a:p>
          <a:p>
            <a:r>
              <a:rPr lang="en-GB" sz="2400" dirty="0" smtClean="0"/>
              <a:t>Which </a:t>
            </a:r>
            <a:r>
              <a:rPr lang="en-GB" sz="2400" b="1" i="1" dirty="0" smtClean="0">
                <a:solidFill>
                  <a:srgbClr val="0000CC"/>
                </a:solidFill>
              </a:rPr>
              <a:t>opinions &amp; reasons</a:t>
            </a:r>
            <a:r>
              <a:rPr lang="en-GB" sz="2400" dirty="0" smtClean="0"/>
              <a:t> are used? </a:t>
            </a:r>
          </a:p>
          <a:p>
            <a:r>
              <a:rPr lang="en-GB" sz="2400" b="1" u="sng" dirty="0" smtClean="0">
                <a:solidFill>
                  <a:srgbClr val="0000CC"/>
                </a:solidFill>
              </a:rPr>
              <a:t>Write the FRENCH in your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3636" y="5072074"/>
            <a:ext cx="25003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c’est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génial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5786454"/>
            <a:ext cx="335758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/>
              <a:t>j’adore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ça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aussi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spect="1"/>
          </p:cNvSpPr>
          <p:nvPr/>
        </p:nvSpPr>
        <p:spPr bwMode="auto">
          <a:xfrm>
            <a:off x="233363" y="3213100"/>
            <a:ext cx="3965575" cy="34464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 are learning to:</a:t>
            </a:r>
          </a:p>
          <a:p>
            <a:pPr eaLnBrk="1" hangingPunct="1">
              <a:defRPr/>
            </a:pPr>
            <a:endParaRPr lang="en-US" sz="3200" u="sng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60800"/>
            <a:ext cx="3600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spect="1"/>
          </p:cNvSpPr>
          <p:nvPr/>
        </p:nvSpPr>
        <p:spPr bwMode="auto">
          <a:xfrm>
            <a:off x="233363" y="1142985"/>
            <a:ext cx="3965575" cy="1855804"/>
          </a:xfrm>
          <a:prstGeom prst="rect">
            <a:avLst/>
          </a:prstGeom>
          <a:solidFill>
            <a:srgbClr val="00B05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 are learning about: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6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Qu’est-ce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tu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fais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what do you do?</a:t>
            </a:r>
            <a:endParaRPr lang="en-US" sz="24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765675" y="285728"/>
            <a:ext cx="4127500" cy="4786345"/>
          </a:xfrm>
          <a:prstGeom prst="rect">
            <a:avLst/>
          </a:prstGeom>
          <a:solidFill>
            <a:srgbClr val="7C75D1"/>
          </a:solidFill>
          <a:ln w="57150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To achieve this, we’re going to:</a:t>
            </a:r>
          </a:p>
          <a:p>
            <a:pPr algn="ctr" eaLnBrk="1" hangingPunct="1">
              <a:defRPr/>
            </a:pPr>
            <a:endParaRPr lang="en-GB" sz="2400" b="1" u="sng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Identify some activities which use the verb “faire”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Understand people talking about what they do.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Form some conversations about activities in different weather. </a:t>
            </a:r>
          </a:p>
          <a:p>
            <a:pPr eaLnBrk="1" hangingPunct="1">
              <a:defRPr/>
            </a:pPr>
            <a:endParaRPr lang="en-US" sz="2000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 flipH="1">
            <a:off x="4765674" y="5214950"/>
            <a:ext cx="4068763" cy="1387463"/>
          </a:xfrm>
          <a:prstGeom prst="rect">
            <a:avLst/>
          </a:prstGeom>
          <a:solidFill>
            <a:srgbClr val="66C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PLTS: </a:t>
            </a:r>
            <a:r>
              <a:rPr lang="en-US" sz="1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This lesson we are going to be:</a:t>
            </a:r>
          </a:p>
        </p:txBody>
      </p:sp>
      <p:sp>
        <p:nvSpPr>
          <p:cNvPr id="45064" name="TextBox 9"/>
          <p:cNvSpPr txBox="1">
            <a:spLocks noChangeAspect="1"/>
          </p:cNvSpPr>
          <p:nvPr/>
        </p:nvSpPr>
        <p:spPr bwMode="auto">
          <a:xfrm>
            <a:off x="250825" y="260350"/>
            <a:ext cx="3906838" cy="73818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français</a:t>
            </a:r>
          </a:p>
          <a:p>
            <a:pPr algn="r"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498051" y="5929313"/>
            <a:ext cx="574675" cy="649287"/>
            <a:chOff x="-1792" y="3103"/>
            <a:chExt cx="1542" cy="1633"/>
          </a:xfrm>
        </p:grpSpPr>
        <p:sp>
          <p:nvSpPr>
            <p:cNvPr id="3109" name="AutoShape 10"/>
            <p:cNvSpPr>
              <a:spLocks noChangeArrowheads="1"/>
            </p:cNvSpPr>
            <p:nvPr/>
          </p:nvSpPr>
          <p:spPr bwMode="auto">
            <a:xfrm>
              <a:off x="-1747" y="319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100000">
                  <a:srgbClr val="FF7C80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10" name="Picture 11" descr="MCj0425820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75" y="3430"/>
              <a:ext cx="871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-1792" y="310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100000">
                        <a:srgbClr val="FF7C8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Reflective Learner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358346" y="5000636"/>
            <a:ext cx="611188" cy="647700"/>
            <a:chOff x="4060" y="-717"/>
            <a:chExt cx="1542" cy="1633"/>
          </a:xfrm>
        </p:grpSpPr>
        <p:sp>
          <p:nvSpPr>
            <p:cNvPr id="3105" name="AutoShape 14"/>
            <p:cNvSpPr>
              <a:spLocks noChangeArrowheads="1"/>
            </p:cNvSpPr>
            <p:nvPr/>
          </p:nvSpPr>
          <p:spPr bwMode="auto">
            <a:xfrm>
              <a:off x="4105" y="-626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60" y="-717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Team Worker</a:t>
              </a:r>
            </a:p>
          </p:txBody>
        </p:sp>
        <p:pic>
          <p:nvPicPr>
            <p:cNvPr id="3107" name="Picture 16" descr="MCj0440420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921" y="0"/>
              <a:ext cx="58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17" descr="MCj0440418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1" y="-199"/>
              <a:ext cx="74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358346" y="3929066"/>
            <a:ext cx="719138" cy="720725"/>
            <a:chOff x="4060" y="1098"/>
            <a:chExt cx="1542" cy="1633"/>
          </a:xfrm>
        </p:grpSpPr>
        <p:sp>
          <p:nvSpPr>
            <p:cNvPr id="3102" name="AutoShape 19"/>
            <p:cNvSpPr>
              <a:spLocks noChangeArrowheads="1"/>
            </p:cNvSpPr>
            <p:nvPr/>
          </p:nvSpPr>
          <p:spPr bwMode="auto">
            <a:xfrm>
              <a:off x="4105" y="118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060" y="109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00"/>
                      </a:gs>
                      <a:gs pos="100000">
                        <a:srgbClr val="FF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Self-manager</a:t>
              </a:r>
            </a:p>
          </p:txBody>
        </p:sp>
        <p:pic>
          <p:nvPicPr>
            <p:cNvPr id="3104" name="Picture 21" descr="MCj0437563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77" y="1480"/>
              <a:ext cx="923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8" name="Picture 38" descr="MC900015916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333375"/>
            <a:ext cx="6969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786314" y="1056578"/>
            <a:ext cx="4143403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endParaRPr lang="en-GB" b="1" dirty="0" smtClean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92" name="Picture 43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29750" y="1000125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900" y="2071678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501354" y="4714884"/>
            <a:ext cx="679450" cy="719138"/>
            <a:chOff x="4014" y="2948"/>
            <a:chExt cx="1542" cy="1633"/>
          </a:xfrm>
        </p:grpSpPr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4059" y="303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0066"/>
                </a:gs>
                <a:gs pos="100000">
                  <a:srgbClr val="9933FF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4" y="294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66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Effective Participator</a:t>
              </a:r>
            </a:p>
          </p:txBody>
        </p:sp>
        <p:pic>
          <p:nvPicPr>
            <p:cNvPr id="45" name="Picture 25" descr="MCj0442026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2" y="3313"/>
              <a:ext cx="864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358478" y="3857628"/>
            <a:ext cx="611188" cy="647700"/>
            <a:chOff x="-1746" y="-562"/>
            <a:chExt cx="1542" cy="1633"/>
          </a:xfrm>
        </p:grpSpPr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-1701" y="-471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-1746" y="-562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latin typeface="Comic Sans MS"/>
                </a:rPr>
                <a:t>Independent Enquirer</a:t>
              </a:r>
            </a:p>
          </p:txBody>
        </p:sp>
        <p:pic>
          <p:nvPicPr>
            <p:cNvPr id="49" name="Picture 29" descr="MCj04377970000[1]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1384" y="-96"/>
              <a:ext cx="817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0572792" y="5643578"/>
            <a:ext cx="647700" cy="649287"/>
            <a:chOff x="-1746" y="1253"/>
            <a:chExt cx="1542" cy="1633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>
              <a:off x="-1701" y="134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-1746" y="125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FF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Creative Thinker</a:t>
              </a:r>
            </a:p>
          </p:txBody>
        </p:sp>
        <p:pic>
          <p:nvPicPr>
            <p:cNvPr id="53" name="Picture 33" descr="MCj04375570000[1]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338" y="1725"/>
              <a:ext cx="8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428596" y="3929066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Say what we do in different weather conditions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with opinions – </a:t>
            </a:r>
            <a:r>
              <a:rPr lang="en-GB" sz="2800" b="1" dirty="0" smtClean="0">
                <a:solidFill>
                  <a:srgbClr val="0000CC"/>
                </a:solidFill>
              </a:rPr>
              <a:t>Lv3</a:t>
            </a:r>
          </a:p>
          <a:p>
            <a:r>
              <a:rPr lang="en-GB" sz="2800" b="1" dirty="0" smtClean="0"/>
              <a:t>with reasons – </a:t>
            </a:r>
            <a:r>
              <a:rPr lang="en-GB" sz="2800" b="1" dirty="0" smtClean="0">
                <a:solidFill>
                  <a:srgbClr val="0000CC"/>
                </a:solidFill>
              </a:rPr>
              <a:t>Lv4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39" name="Picture 38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2928934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13"/>
          <p:cNvGrpSpPr>
            <a:grpSpLocks/>
          </p:cNvGrpSpPr>
          <p:nvPr/>
        </p:nvGrpSpPr>
        <p:grpSpPr bwMode="auto">
          <a:xfrm>
            <a:off x="7500958" y="5643578"/>
            <a:ext cx="611188" cy="647700"/>
            <a:chOff x="4060" y="-717"/>
            <a:chExt cx="1542" cy="1633"/>
          </a:xfrm>
        </p:grpSpPr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105" y="-626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60" y="-717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Team Worker</a:t>
              </a:r>
            </a:p>
          </p:txBody>
        </p:sp>
        <p:pic>
          <p:nvPicPr>
            <p:cNvPr id="50" name="Picture 16" descr="MCj0440420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921" y="0"/>
              <a:ext cx="58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7" descr="MCj0440418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1" y="-199"/>
              <a:ext cx="74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22"/>
          <p:cNvGrpSpPr>
            <a:grpSpLocks/>
          </p:cNvGrpSpPr>
          <p:nvPr/>
        </p:nvGrpSpPr>
        <p:grpSpPr bwMode="auto">
          <a:xfrm>
            <a:off x="5214942" y="5857892"/>
            <a:ext cx="679450" cy="719138"/>
            <a:chOff x="4014" y="2948"/>
            <a:chExt cx="1542" cy="1633"/>
          </a:xfrm>
        </p:grpSpPr>
        <p:sp>
          <p:nvSpPr>
            <p:cNvPr id="56" name="AutoShape 23"/>
            <p:cNvSpPr>
              <a:spLocks noChangeArrowheads="1"/>
            </p:cNvSpPr>
            <p:nvPr/>
          </p:nvSpPr>
          <p:spPr bwMode="auto">
            <a:xfrm>
              <a:off x="4059" y="303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0066"/>
                </a:gs>
                <a:gs pos="100000">
                  <a:srgbClr val="9933FF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4" y="294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66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Effective Participator</a:t>
              </a:r>
            </a:p>
          </p:txBody>
        </p:sp>
        <p:pic>
          <p:nvPicPr>
            <p:cNvPr id="58" name="Picture 25" descr="MCj0442026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2" y="3313"/>
              <a:ext cx="864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Group 30"/>
          <p:cNvGrpSpPr>
            <a:grpSpLocks/>
          </p:cNvGrpSpPr>
          <p:nvPr/>
        </p:nvGrpSpPr>
        <p:grpSpPr bwMode="auto">
          <a:xfrm>
            <a:off x="6429388" y="5786454"/>
            <a:ext cx="647700" cy="649287"/>
            <a:chOff x="-1746" y="1253"/>
            <a:chExt cx="1542" cy="1633"/>
          </a:xfrm>
        </p:grpSpPr>
        <p:sp>
          <p:nvSpPr>
            <p:cNvPr id="60" name="AutoShape 31"/>
            <p:cNvSpPr>
              <a:spLocks noChangeArrowheads="1"/>
            </p:cNvSpPr>
            <p:nvPr/>
          </p:nvSpPr>
          <p:spPr bwMode="auto">
            <a:xfrm>
              <a:off x="-1701" y="134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-1746" y="125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FF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Creative Thinker</a:t>
              </a:r>
            </a:p>
          </p:txBody>
        </p:sp>
        <p:pic>
          <p:nvPicPr>
            <p:cNvPr id="62" name="Picture 33" descr="MCj04375570000[1]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338" y="1725"/>
              <a:ext cx="8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285860"/>
            <a:ext cx="7900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Jot down some opinions &amp; reasons in your exercise book now.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How many can you get in 1 minute?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3357562"/>
            <a:ext cx="2606611" cy="2610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err="1" smtClean="0"/>
              <a:t>J’adore</a:t>
            </a:r>
            <a:r>
              <a:rPr lang="en-GB" sz="2800" dirty="0" smtClean="0"/>
              <a:t> </a:t>
            </a:r>
            <a:r>
              <a:rPr lang="en-GB" sz="2800" dirty="0" err="1" smtClean="0"/>
              <a:t>ça</a:t>
            </a:r>
            <a:r>
              <a:rPr lang="en-GB" sz="2800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/>
              <a:t>J’aime</a:t>
            </a:r>
            <a:r>
              <a:rPr lang="en-GB" sz="2800" dirty="0" smtClean="0"/>
              <a:t> </a:t>
            </a:r>
            <a:r>
              <a:rPr lang="en-GB" sz="2800" dirty="0" err="1" smtClean="0"/>
              <a:t>ça</a:t>
            </a:r>
            <a:r>
              <a:rPr lang="en-GB" sz="2800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Je </a:t>
            </a:r>
            <a:r>
              <a:rPr lang="en-GB" sz="2800" dirty="0" err="1" smtClean="0"/>
              <a:t>n’aime</a:t>
            </a:r>
            <a:r>
              <a:rPr lang="en-GB" sz="2800" dirty="0" smtClean="0"/>
              <a:t> pas </a:t>
            </a:r>
            <a:r>
              <a:rPr lang="en-GB" sz="2800" dirty="0" err="1" smtClean="0"/>
              <a:t>ça</a:t>
            </a:r>
            <a:r>
              <a:rPr lang="en-GB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 smtClean="0"/>
              <a:t>Je </a:t>
            </a:r>
            <a:r>
              <a:rPr lang="en-GB" sz="2800" dirty="0" err="1" smtClean="0"/>
              <a:t>déteste</a:t>
            </a:r>
            <a:r>
              <a:rPr lang="en-GB" sz="2800" dirty="0" smtClean="0"/>
              <a:t> </a:t>
            </a:r>
            <a:r>
              <a:rPr lang="en-GB" sz="2800" dirty="0" err="1" smtClean="0"/>
              <a:t>ça</a:t>
            </a:r>
            <a:r>
              <a:rPr lang="en-GB" sz="2800" dirty="0" smtClean="0"/>
              <a:t>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3286124"/>
            <a:ext cx="2096984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err="1" smtClean="0"/>
              <a:t>c’est</a:t>
            </a:r>
            <a:r>
              <a:rPr lang="en-GB" sz="2800" dirty="0" smtClean="0"/>
              <a:t> </a:t>
            </a:r>
            <a:r>
              <a:rPr lang="en-GB" sz="2800" dirty="0" err="1" smtClean="0"/>
              <a:t>marrant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err="1" smtClean="0"/>
              <a:t>c’est</a:t>
            </a:r>
            <a:r>
              <a:rPr lang="en-GB" sz="2800" dirty="0" smtClean="0"/>
              <a:t> cool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/>
              <a:t>c’est</a:t>
            </a:r>
            <a:r>
              <a:rPr lang="en-GB" sz="2800" dirty="0" smtClean="0"/>
              <a:t> </a:t>
            </a:r>
            <a:r>
              <a:rPr lang="en-GB" sz="2800" dirty="0" err="1" smtClean="0"/>
              <a:t>génial</a:t>
            </a:r>
            <a:endParaRPr lang="en-GB" sz="2800" dirty="0" smtClean="0"/>
          </a:p>
          <a:p>
            <a:pPr>
              <a:lnSpc>
                <a:spcPct val="150000"/>
              </a:lnSpc>
            </a:pPr>
            <a:r>
              <a:rPr lang="en-GB" sz="2800" dirty="0" err="1" smtClean="0"/>
              <a:t>c’est</a:t>
            </a:r>
            <a:r>
              <a:rPr lang="en-GB" sz="2800" dirty="0" smtClean="0"/>
              <a:t> </a:t>
            </a:r>
            <a:r>
              <a:rPr lang="en-GB" sz="2800" dirty="0" err="1" smtClean="0"/>
              <a:t>nul</a:t>
            </a:r>
            <a:endParaRPr lang="en-US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54" name="ShockwaveFlash1" r:id="rId2" imgW="2808038" imgH="1440000"/>
        </mc:Choice>
        <mc:Fallback>
          <p:control name="ShockwaveFlash1" r:id="rId2" imgW="2808038" imgH="1440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7675" y="2781300"/>
                  <a:ext cx="2808288" cy="14398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3714752"/>
            <a:ext cx="8215370" cy="1261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Challenge</a:t>
            </a:r>
            <a:endParaRPr lang="en-GB" sz="2400" b="1" u="sng" dirty="0" smtClean="0"/>
          </a:p>
          <a:p>
            <a:r>
              <a:rPr lang="en-GB" sz="2400" b="1" i="1" dirty="0" smtClean="0"/>
              <a:t>These conversations are level 2.</a:t>
            </a:r>
          </a:p>
          <a:p>
            <a:r>
              <a:rPr lang="en-GB" sz="2400" b="1" i="1" u="sng" dirty="0" smtClean="0">
                <a:solidFill>
                  <a:srgbClr val="0000CC"/>
                </a:solidFill>
              </a:rPr>
              <a:t>Can you make them level 4?</a:t>
            </a:r>
            <a:r>
              <a:rPr lang="en-GB" sz="2400" b="1" i="1" dirty="0" smtClean="0">
                <a:solidFill>
                  <a:srgbClr val="0000CC"/>
                </a:solidFill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</a:rPr>
              <a:t>Practise until they’re fluent!</a:t>
            </a:r>
            <a:endParaRPr lang="en-GB" sz="2400" b="1" u="sng" dirty="0" smtClean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1285860"/>
            <a:ext cx="14053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KESKA!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096074"/>
            <a:ext cx="8215370" cy="12618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rgbClr val="C00000"/>
                </a:solidFill>
              </a:rPr>
              <a:t>Challenge +</a:t>
            </a:r>
          </a:p>
          <a:p>
            <a:r>
              <a:rPr lang="en-GB" sz="2400" b="1" dirty="0" smtClean="0">
                <a:solidFill>
                  <a:srgbClr val="C00000"/>
                </a:solidFill>
              </a:rPr>
              <a:t>Can you make up your OWN </a:t>
            </a:r>
            <a:r>
              <a:rPr lang="en-GB" sz="2400" b="1" dirty="0" err="1" smtClean="0">
                <a:solidFill>
                  <a:srgbClr val="C00000"/>
                </a:solidFill>
              </a:rPr>
              <a:t>lv</a:t>
            </a:r>
            <a:r>
              <a:rPr lang="en-GB" sz="2400" b="1" dirty="0" smtClean="0">
                <a:solidFill>
                  <a:srgbClr val="C00000"/>
                </a:solidFill>
              </a:rPr>
              <a:t> 4 dialogues without using the book? Practise until it’s fluent!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spect="1"/>
          </p:cNvSpPr>
          <p:nvPr/>
        </p:nvSpPr>
        <p:spPr bwMode="auto">
          <a:xfrm>
            <a:off x="233363" y="3213100"/>
            <a:ext cx="3965575" cy="3446463"/>
          </a:xfrm>
          <a:prstGeom prst="rect">
            <a:avLst/>
          </a:prstGeom>
          <a:solidFill>
            <a:srgbClr val="FFFF00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 are learning to:</a:t>
            </a:r>
          </a:p>
          <a:p>
            <a:pPr eaLnBrk="1" hangingPunct="1">
              <a:defRPr/>
            </a:pPr>
            <a:endParaRPr lang="en-US" sz="3200" u="sng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60800"/>
            <a:ext cx="36004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Box 3"/>
          <p:cNvSpPr txBox="1">
            <a:spLocks noChangeAspect="1"/>
          </p:cNvSpPr>
          <p:nvPr/>
        </p:nvSpPr>
        <p:spPr bwMode="auto">
          <a:xfrm>
            <a:off x="233363" y="1142985"/>
            <a:ext cx="3965575" cy="1855804"/>
          </a:xfrm>
          <a:prstGeom prst="rect">
            <a:avLst/>
          </a:prstGeom>
          <a:solidFill>
            <a:srgbClr val="00B050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We are learning about: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GB" sz="26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Qu’est-ce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que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tu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GB" sz="2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fais</a:t>
            </a:r>
            <a:r>
              <a:rPr lang="en-GB" sz="2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what do you do?</a:t>
            </a:r>
            <a:endParaRPr lang="en-US" sz="24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4765675" y="285728"/>
            <a:ext cx="4127500" cy="4786345"/>
          </a:xfrm>
          <a:prstGeom prst="rect">
            <a:avLst/>
          </a:prstGeom>
          <a:solidFill>
            <a:srgbClr val="7C75D1"/>
          </a:solidFill>
          <a:ln w="57150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To achieve this, we’re going to:</a:t>
            </a:r>
          </a:p>
          <a:p>
            <a:pPr algn="ctr" eaLnBrk="1" hangingPunct="1">
              <a:defRPr/>
            </a:pPr>
            <a:endParaRPr lang="en-GB" sz="2400" b="1" u="sng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Identify some activities which use the verb “faire”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Understand people talking about what they do.</a:t>
            </a:r>
          </a:p>
          <a:p>
            <a:pPr eaLnBrk="1" hangingPunct="1">
              <a:defRPr/>
            </a:pPr>
            <a:endParaRPr lang="en-GB" sz="2400" dirty="0" smtClean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Form some conversations about activities in different weather. </a:t>
            </a:r>
          </a:p>
          <a:p>
            <a:pPr eaLnBrk="1" hangingPunct="1">
              <a:defRPr/>
            </a:pPr>
            <a:endParaRPr lang="en-US" sz="2000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 flipH="1">
            <a:off x="4765674" y="5214950"/>
            <a:ext cx="4068763" cy="1387463"/>
          </a:xfrm>
          <a:prstGeom prst="rect">
            <a:avLst/>
          </a:prstGeom>
          <a:solidFill>
            <a:srgbClr val="66CCFF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PLTS: </a:t>
            </a:r>
            <a:r>
              <a:rPr lang="en-US" sz="1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This lesson we are going to be:</a:t>
            </a:r>
          </a:p>
        </p:txBody>
      </p:sp>
      <p:sp>
        <p:nvSpPr>
          <p:cNvPr id="45064" name="TextBox 9"/>
          <p:cNvSpPr txBox="1">
            <a:spLocks noChangeAspect="1"/>
          </p:cNvSpPr>
          <p:nvPr/>
        </p:nvSpPr>
        <p:spPr bwMode="auto">
          <a:xfrm>
            <a:off x="250825" y="260350"/>
            <a:ext cx="3906838" cy="73818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français</a:t>
            </a:r>
          </a:p>
          <a:p>
            <a:pPr algn="r"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498051" y="5929313"/>
            <a:ext cx="574675" cy="649287"/>
            <a:chOff x="-1792" y="3103"/>
            <a:chExt cx="1542" cy="1633"/>
          </a:xfrm>
        </p:grpSpPr>
        <p:sp>
          <p:nvSpPr>
            <p:cNvPr id="3109" name="AutoShape 10"/>
            <p:cNvSpPr>
              <a:spLocks noChangeArrowheads="1"/>
            </p:cNvSpPr>
            <p:nvPr/>
          </p:nvSpPr>
          <p:spPr bwMode="auto">
            <a:xfrm>
              <a:off x="-1747" y="319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0000"/>
                </a:gs>
                <a:gs pos="100000">
                  <a:srgbClr val="FF7C80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10" name="Picture 11" descr="MCj0425820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75" y="3430"/>
              <a:ext cx="871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11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-1792" y="310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800000"/>
                      </a:gs>
                      <a:gs pos="100000">
                        <a:srgbClr val="FF7C80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Reflective Learner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358346" y="5000636"/>
            <a:ext cx="611188" cy="647700"/>
            <a:chOff x="4060" y="-717"/>
            <a:chExt cx="1542" cy="1633"/>
          </a:xfrm>
        </p:grpSpPr>
        <p:sp>
          <p:nvSpPr>
            <p:cNvPr id="3105" name="AutoShape 14"/>
            <p:cNvSpPr>
              <a:spLocks noChangeArrowheads="1"/>
            </p:cNvSpPr>
            <p:nvPr/>
          </p:nvSpPr>
          <p:spPr bwMode="auto">
            <a:xfrm>
              <a:off x="4105" y="-626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60" y="-717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Team Worker</a:t>
              </a:r>
            </a:p>
          </p:txBody>
        </p:sp>
        <p:pic>
          <p:nvPicPr>
            <p:cNvPr id="3107" name="Picture 16" descr="MCj0440420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921" y="0"/>
              <a:ext cx="58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8" name="Picture 17" descr="MCj0440418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1" y="-199"/>
              <a:ext cx="74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358346" y="3929066"/>
            <a:ext cx="719138" cy="720725"/>
            <a:chOff x="4060" y="1098"/>
            <a:chExt cx="1542" cy="1633"/>
          </a:xfrm>
        </p:grpSpPr>
        <p:sp>
          <p:nvSpPr>
            <p:cNvPr id="3102" name="AutoShape 19"/>
            <p:cNvSpPr>
              <a:spLocks noChangeArrowheads="1"/>
            </p:cNvSpPr>
            <p:nvPr/>
          </p:nvSpPr>
          <p:spPr bwMode="auto">
            <a:xfrm>
              <a:off x="4105" y="118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060" y="109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6600"/>
                      </a:gs>
                      <a:gs pos="100000">
                        <a:srgbClr val="FF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Self-manager</a:t>
              </a:r>
            </a:p>
          </p:txBody>
        </p:sp>
        <p:pic>
          <p:nvPicPr>
            <p:cNvPr id="3104" name="Picture 21" descr="MCj0437563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77" y="1480"/>
              <a:ext cx="923" cy="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8" name="Picture 38" descr="MC900015916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333375"/>
            <a:ext cx="6969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786314" y="1056578"/>
            <a:ext cx="4143403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endParaRPr lang="en-GB" b="1" dirty="0" smtClean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92" name="Picture 43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29750" y="1000125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900" y="2071678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501354" y="4714884"/>
            <a:ext cx="679450" cy="719138"/>
            <a:chOff x="4014" y="2948"/>
            <a:chExt cx="1542" cy="1633"/>
          </a:xfrm>
        </p:grpSpPr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4059" y="303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0066"/>
                </a:gs>
                <a:gs pos="100000">
                  <a:srgbClr val="9933FF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4" y="294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66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Effective Participator</a:t>
              </a:r>
            </a:p>
          </p:txBody>
        </p:sp>
        <p:pic>
          <p:nvPicPr>
            <p:cNvPr id="45" name="Picture 25" descr="MCj0442026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2" y="3313"/>
              <a:ext cx="864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358478" y="3857628"/>
            <a:ext cx="611188" cy="647700"/>
            <a:chOff x="-1746" y="-562"/>
            <a:chExt cx="1542" cy="1633"/>
          </a:xfrm>
        </p:grpSpPr>
        <p:sp>
          <p:nvSpPr>
            <p:cNvPr id="47" name="AutoShape 27"/>
            <p:cNvSpPr>
              <a:spLocks noChangeArrowheads="1"/>
            </p:cNvSpPr>
            <p:nvPr/>
          </p:nvSpPr>
          <p:spPr bwMode="auto">
            <a:xfrm>
              <a:off x="-1701" y="-471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33FF"/>
                </a:gs>
                <a:gs pos="100000">
                  <a:srgbClr val="0000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-1746" y="-562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  <a:solidFill>
                    <a:srgbClr val="000066"/>
                  </a:solidFill>
                  <a:latin typeface="Comic Sans MS"/>
                </a:rPr>
                <a:t>Independent Enquirer</a:t>
              </a:r>
            </a:p>
          </p:txBody>
        </p:sp>
        <p:pic>
          <p:nvPicPr>
            <p:cNvPr id="49" name="Picture 29" descr="MCj04377970000[1]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-1384" y="-96"/>
              <a:ext cx="817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0572792" y="5643578"/>
            <a:ext cx="647700" cy="649287"/>
            <a:chOff x="-1746" y="1253"/>
            <a:chExt cx="1542" cy="1633"/>
          </a:xfrm>
        </p:grpSpPr>
        <p:sp>
          <p:nvSpPr>
            <p:cNvPr id="51" name="AutoShape 31"/>
            <p:cNvSpPr>
              <a:spLocks noChangeArrowheads="1"/>
            </p:cNvSpPr>
            <p:nvPr/>
          </p:nvSpPr>
          <p:spPr bwMode="auto">
            <a:xfrm>
              <a:off x="-1701" y="134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-1746" y="125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FF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Creative Thinker</a:t>
              </a:r>
            </a:p>
          </p:txBody>
        </p:sp>
        <p:pic>
          <p:nvPicPr>
            <p:cNvPr id="53" name="Picture 33" descr="MCj04375570000[1]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338" y="1725"/>
              <a:ext cx="8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428596" y="3929066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Say what we do in different weather conditions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with opinions – </a:t>
            </a:r>
            <a:r>
              <a:rPr lang="en-GB" sz="2800" b="1" dirty="0" smtClean="0">
                <a:solidFill>
                  <a:srgbClr val="0000CC"/>
                </a:solidFill>
              </a:rPr>
              <a:t>Lv3</a:t>
            </a:r>
          </a:p>
          <a:p>
            <a:r>
              <a:rPr lang="en-GB" sz="2800" b="1" dirty="0" smtClean="0"/>
              <a:t>with reasons – </a:t>
            </a:r>
            <a:r>
              <a:rPr lang="en-GB" sz="2800" b="1" dirty="0" smtClean="0">
                <a:solidFill>
                  <a:srgbClr val="0000CC"/>
                </a:solidFill>
              </a:rPr>
              <a:t>Lv4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39" name="Picture 38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2928934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MC90043466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3834" y="4214818"/>
            <a:ext cx="48418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13"/>
          <p:cNvGrpSpPr>
            <a:grpSpLocks/>
          </p:cNvGrpSpPr>
          <p:nvPr/>
        </p:nvGrpSpPr>
        <p:grpSpPr bwMode="auto">
          <a:xfrm>
            <a:off x="7500958" y="5643578"/>
            <a:ext cx="611188" cy="647700"/>
            <a:chOff x="4060" y="-717"/>
            <a:chExt cx="1542" cy="1633"/>
          </a:xfrm>
        </p:grpSpPr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4105" y="-626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00"/>
                </a:gs>
                <a:gs pos="100000">
                  <a:srgbClr val="00CC66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060" y="-717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6600"/>
                      </a:gs>
                      <a:gs pos="100000">
                        <a:srgbClr val="00CC66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Team Worker</a:t>
              </a:r>
            </a:p>
          </p:txBody>
        </p:sp>
        <p:pic>
          <p:nvPicPr>
            <p:cNvPr id="55" name="Picture 16" descr="MCj0440420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921" y="0"/>
              <a:ext cx="58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7" descr="MCj0440418000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1" y="-199"/>
              <a:ext cx="74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5214942" y="5857892"/>
            <a:ext cx="679450" cy="719138"/>
            <a:chOff x="4014" y="2948"/>
            <a:chExt cx="1542" cy="1633"/>
          </a:xfrm>
        </p:grpSpPr>
        <p:sp>
          <p:nvSpPr>
            <p:cNvPr id="58" name="AutoShape 23"/>
            <p:cNvSpPr>
              <a:spLocks noChangeArrowheads="1"/>
            </p:cNvSpPr>
            <p:nvPr/>
          </p:nvSpPr>
          <p:spPr bwMode="auto">
            <a:xfrm>
              <a:off x="4059" y="3039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0066"/>
                </a:gs>
                <a:gs pos="100000">
                  <a:srgbClr val="9933FF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014" y="2948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66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66"/>
                      </a:gs>
                      <a:gs pos="100000">
                        <a:srgbClr val="9933FF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Effective Participator</a:t>
              </a:r>
            </a:p>
          </p:txBody>
        </p:sp>
        <p:pic>
          <p:nvPicPr>
            <p:cNvPr id="60" name="Picture 25" descr="MCj04420260000[1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32" y="3313"/>
              <a:ext cx="864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" name="Group 30"/>
          <p:cNvGrpSpPr>
            <a:grpSpLocks/>
          </p:cNvGrpSpPr>
          <p:nvPr/>
        </p:nvGrpSpPr>
        <p:grpSpPr bwMode="auto">
          <a:xfrm>
            <a:off x="6429388" y="5786454"/>
            <a:ext cx="647700" cy="649287"/>
            <a:chOff x="-1746" y="1253"/>
            <a:chExt cx="1542" cy="1633"/>
          </a:xfrm>
        </p:grpSpPr>
        <p:sp>
          <p:nvSpPr>
            <p:cNvPr id="62" name="AutoShape 31"/>
            <p:cNvSpPr>
              <a:spLocks noChangeArrowheads="1"/>
            </p:cNvSpPr>
            <p:nvPr/>
          </p:nvSpPr>
          <p:spPr bwMode="auto">
            <a:xfrm>
              <a:off x="-1701" y="1344"/>
              <a:ext cx="1452" cy="1542"/>
            </a:xfrm>
            <a:custGeom>
              <a:avLst/>
              <a:gdLst>
                <a:gd name="T0" fmla="*/ 49 w 21600"/>
                <a:gd name="T1" fmla="*/ 0 h 21600"/>
                <a:gd name="T2" fmla="*/ 14 w 21600"/>
                <a:gd name="T3" fmla="*/ 16 h 21600"/>
                <a:gd name="T4" fmla="*/ 0 w 21600"/>
                <a:gd name="T5" fmla="*/ 55 h 21600"/>
                <a:gd name="T6" fmla="*/ 14 w 21600"/>
                <a:gd name="T7" fmla="*/ 94 h 21600"/>
                <a:gd name="T8" fmla="*/ 49 w 21600"/>
                <a:gd name="T9" fmla="*/ 110 h 21600"/>
                <a:gd name="T10" fmla="*/ 83 w 21600"/>
                <a:gd name="T11" fmla="*/ 94 h 21600"/>
                <a:gd name="T12" fmla="*/ 98 w 21600"/>
                <a:gd name="T13" fmla="*/ 55 h 21600"/>
                <a:gd name="T14" fmla="*/ 83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9 w 21600"/>
                <a:gd name="T25" fmla="*/ 3166 h 21600"/>
                <a:gd name="T26" fmla="*/ 18431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012" y="10800"/>
                  </a:moveTo>
                  <a:cubicBezTo>
                    <a:pt x="10012" y="11235"/>
                    <a:pt x="10365" y="11588"/>
                    <a:pt x="10800" y="11588"/>
                  </a:cubicBezTo>
                  <a:cubicBezTo>
                    <a:pt x="11235" y="11588"/>
                    <a:pt x="11588" y="11235"/>
                    <a:pt x="11588" y="10800"/>
                  </a:cubicBezTo>
                  <a:cubicBezTo>
                    <a:pt x="11588" y="10365"/>
                    <a:pt x="11235" y="10012"/>
                    <a:pt x="10800" y="10012"/>
                  </a:cubicBezTo>
                  <a:cubicBezTo>
                    <a:pt x="10365" y="10012"/>
                    <a:pt x="10012" y="10365"/>
                    <a:pt x="1001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-1746" y="1253"/>
              <a:ext cx="1542" cy="113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00"/>
                      </a:gs>
                      <a:gs pos="100000">
                        <a:srgbClr val="FFFF99"/>
                      </a:gs>
                    </a:gsLst>
                    <a:path path="rect">
                      <a:fillToRect l="50000" t="50000" r="50000" b="50000"/>
                    </a:path>
                  </a:gradFill>
                  <a:latin typeface="Comic Sans MS"/>
                </a:rPr>
                <a:t>Creative Thinker</a:t>
              </a:r>
            </a:p>
          </p:txBody>
        </p:sp>
        <p:pic>
          <p:nvPicPr>
            <p:cNvPr id="64" name="Picture 33" descr="MCj04375570000[1]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1338" y="1725"/>
              <a:ext cx="8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r"/>
              </a:tabLst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Write out these sentences. Each letter stands for a word,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r"/>
              </a:tabLst>
            </a:pP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e.g.  Q i f b, j f d 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r"/>
              </a:tabLst>
            </a:pPr>
            <a:r>
              <a:rPr kumimoji="0" lang="de-DE" sz="2800" b="1" i="1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Quand il fait beau, je fais des promenades.</a:t>
            </a:r>
            <a:endParaRPr kumimoji="0" lang="en-US" sz="1400" b="1" i="1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r"/>
              </a:tabLst>
            </a:pP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 i p, j f d j.	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r"/>
              </a:tabLst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Q i f f, j f d l n.	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r"/>
              </a:tabLst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3) E h, j f d p a g.	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72200" algn="r"/>
              </a:tabLst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E e, j f d l e</a:t>
            </a:r>
            <a:r>
              <a:rPr kumimoji="0" lang="de-D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86" y="2571744"/>
            <a:ext cx="45679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C00000"/>
                </a:solidFill>
              </a:rPr>
              <a:t>Quand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il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pleut</a:t>
            </a:r>
            <a:r>
              <a:rPr lang="en-GB" sz="2800" b="1" dirty="0" smtClean="0">
                <a:solidFill>
                  <a:srgbClr val="C00000"/>
                </a:solidFill>
              </a:rPr>
              <a:t>, je </a:t>
            </a:r>
            <a:r>
              <a:rPr lang="en-GB" sz="2800" b="1" dirty="0" err="1" smtClean="0">
                <a:solidFill>
                  <a:srgbClr val="C00000"/>
                </a:solidFill>
              </a:rPr>
              <a:t>fais</a:t>
            </a:r>
            <a:r>
              <a:rPr lang="en-GB" sz="2800" b="1" dirty="0" smtClean="0">
                <a:solidFill>
                  <a:srgbClr val="C00000"/>
                </a:solidFill>
              </a:rPr>
              <a:t> du judo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6950" y="3357562"/>
            <a:ext cx="396257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00000"/>
                </a:solidFill>
              </a:rPr>
              <a:t>Quand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il</a:t>
            </a:r>
            <a:r>
              <a:rPr lang="en-GB" sz="2800" b="1" dirty="0" smtClean="0">
                <a:solidFill>
                  <a:srgbClr val="C00000"/>
                </a:solidFill>
              </a:rPr>
              <a:t> fait </a:t>
            </a:r>
            <a:r>
              <a:rPr lang="en-GB" sz="2800" b="1" dirty="0" err="1" smtClean="0">
                <a:solidFill>
                  <a:srgbClr val="C00000"/>
                </a:solidFill>
              </a:rPr>
              <a:t>froid</a:t>
            </a:r>
            <a:r>
              <a:rPr lang="en-GB" sz="2800" b="1" dirty="0" smtClean="0">
                <a:solidFill>
                  <a:srgbClr val="C00000"/>
                </a:solidFill>
              </a:rPr>
              <a:t>, je </a:t>
            </a:r>
            <a:r>
              <a:rPr lang="en-GB" sz="2800" b="1" dirty="0" err="1" smtClean="0">
                <a:solidFill>
                  <a:srgbClr val="C00000"/>
                </a:solidFill>
              </a:rPr>
              <a:t>fais</a:t>
            </a:r>
            <a:r>
              <a:rPr lang="en-GB" sz="2800" b="1" dirty="0" smtClean="0">
                <a:solidFill>
                  <a:srgbClr val="C00000"/>
                </a:solidFill>
              </a:rPr>
              <a:t> de la </a:t>
            </a:r>
            <a:r>
              <a:rPr lang="en-GB" sz="2800" b="1" dirty="0" err="1" smtClean="0">
                <a:solidFill>
                  <a:srgbClr val="C00000"/>
                </a:solidFill>
              </a:rPr>
              <a:t>natation</a:t>
            </a:r>
            <a:r>
              <a:rPr lang="en-GB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86" y="4572008"/>
            <a:ext cx="49357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En hiver, je </a:t>
            </a:r>
            <a:r>
              <a:rPr lang="en-GB" sz="2800" b="1" dirty="0" err="1" smtClean="0">
                <a:solidFill>
                  <a:srgbClr val="C00000"/>
                </a:solidFill>
              </a:rPr>
              <a:t>fais</a:t>
            </a:r>
            <a:r>
              <a:rPr lang="en-GB" sz="2800" b="1" dirty="0" smtClean="0">
                <a:solidFill>
                  <a:srgbClr val="C00000"/>
                </a:solidFill>
              </a:rPr>
              <a:t> du </a:t>
            </a:r>
            <a:r>
              <a:rPr lang="en-GB" sz="2800" b="1" dirty="0" err="1" smtClean="0">
                <a:solidFill>
                  <a:srgbClr val="C00000"/>
                </a:solidFill>
              </a:rPr>
              <a:t>patin</a:t>
            </a:r>
            <a:r>
              <a:rPr lang="en-GB" sz="2800" b="1" dirty="0" smtClean="0">
                <a:solidFill>
                  <a:srgbClr val="C00000"/>
                </a:solidFill>
              </a:rPr>
              <a:t> à glace.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72" y="5500702"/>
            <a:ext cx="449834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En </a:t>
            </a:r>
            <a:r>
              <a:rPr lang="en-GB" sz="2800" b="1" dirty="0" err="1" smtClean="0">
                <a:solidFill>
                  <a:srgbClr val="C00000"/>
                </a:solidFill>
              </a:rPr>
              <a:t>été</a:t>
            </a:r>
            <a:r>
              <a:rPr lang="en-GB" sz="2800" b="1" dirty="0" smtClean="0">
                <a:solidFill>
                  <a:srgbClr val="C00000"/>
                </a:solidFill>
              </a:rPr>
              <a:t>, je </a:t>
            </a:r>
            <a:r>
              <a:rPr lang="en-GB" sz="2800" b="1" dirty="0" err="1" smtClean="0">
                <a:solidFill>
                  <a:srgbClr val="C00000"/>
                </a:solidFill>
              </a:rPr>
              <a:t>fais</a:t>
            </a:r>
            <a:r>
              <a:rPr lang="en-GB" sz="2800" b="1" dirty="0" smtClean="0">
                <a:solidFill>
                  <a:srgbClr val="C00000"/>
                </a:solidFill>
              </a:rPr>
              <a:t> de </a:t>
            </a:r>
            <a:r>
              <a:rPr lang="en-GB" sz="2800" b="1" dirty="0" err="1" smtClean="0">
                <a:solidFill>
                  <a:srgbClr val="C00000"/>
                </a:solidFill>
              </a:rPr>
              <a:t>l’équitation</a:t>
            </a:r>
            <a:r>
              <a:rPr lang="en-GB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JGL teaching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JGL teaching template</Template>
  <TotalTime>58</TotalTime>
  <Words>661</Words>
  <Application>Microsoft Office PowerPoint</Application>
  <PresentationFormat>On-screen Show (4:3)</PresentationFormat>
  <Paragraphs>204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JGL teaching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Staff</cp:lastModifiedBy>
  <cp:revision>13</cp:revision>
  <dcterms:created xsi:type="dcterms:W3CDTF">2013-03-26T18:53:47Z</dcterms:created>
  <dcterms:modified xsi:type="dcterms:W3CDTF">2013-05-06T08:10:46Z</dcterms:modified>
</cp:coreProperties>
</file>