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4BACC6"/>
              </a:solidFill>
              <a:prstDash val="solid"/>
              <a:bevel/>
            </a:ln>
          </a:left>
          <a:right>
            <a:ln w="12700" cap="flat">
              <a:solidFill>
                <a:srgbClr val="4BACC6"/>
              </a:solidFill>
              <a:prstDash val="solid"/>
              <a:bevel/>
            </a:ln>
          </a:right>
          <a:top>
            <a:ln w="12700" cap="flat">
              <a:solidFill>
                <a:srgbClr val="4BACC6"/>
              </a:solidFill>
              <a:prstDash val="solid"/>
              <a:bevel/>
            </a:ln>
          </a:top>
          <a:bottom>
            <a:ln w="12700" cap="flat">
              <a:solidFill>
                <a:srgbClr val="4BACC6"/>
              </a:solidFill>
              <a:prstDash val="solid"/>
              <a:bevel/>
            </a:ln>
          </a:bottom>
          <a:insideH>
            <a:ln w="12700" cap="flat">
              <a:solidFill>
                <a:srgbClr val="4BACC6"/>
              </a:solidFill>
              <a:prstDash val="solid"/>
              <a:bevel/>
            </a:ln>
          </a:insideH>
          <a:insideV>
            <a:ln w="12700" cap="flat">
              <a:solidFill>
                <a:srgbClr val="4BACC6"/>
              </a:solidFill>
              <a:prstDash val="solid"/>
              <a:bevel/>
            </a:ln>
          </a:insideV>
        </a:tcBdr>
        <a:fill>
          <a:solidFill>
            <a:srgbClr val="4BACC6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4BACC6"/>
              </a:solidFill>
              <a:prstDash val="solid"/>
              <a:bevel/>
            </a:ln>
          </a:left>
          <a:right>
            <a:ln w="12700" cap="flat">
              <a:solidFill>
                <a:srgbClr val="4BACC6"/>
              </a:solidFill>
              <a:prstDash val="solid"/>
              <a:bevel/>
            </a:ln>
          </a:right>
          <a:top>
            <a:ln w="12700" cap="flat">
              <a:solidFill>
                <a:srgbClr val="4BACC6"/>
              </a:solidFill>
              <a:prstDash val="solid"/>
              <a:bevel/>
            </a:ln>
          </a:top>
          <a:bottom>
            <a:ln w="12700" cap="flat">
              <a:solidFill>
                <a:srgbClr val="4BACC6"/>
              </a:solidFill>
              <a:prstDash val="solid"/>
              <a:bevel/>
            </a:ln>
          </a:bottom>
          <a:insideH>
            <a:ln w="12700" cap="flat">
              <a:solidFill>
                <a:srgbClr val="4BACC6"/>
              </a:solidFill>
              <a:prstDash val="solid"/>
              <a:bevel/>
            </a:ln>
          </a:insideH>
          <a:insideV>
            <a:ln w="12700" cap="flat">
              <a:solidFill>
                <a:srgbClr val="4BACC6"/>
              </a:solidFill>
              <a:prstDash val="solid"/>
              <a:bevel/>
            </a:ln>
          </a:insideV>
        </a:tcBdr>
        <a:fill>
          <a:solidFill>
            <a:srgbClr val="4BACC6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4BACC6"/>
              </a:solidFill>
              <a:prstDash val="solid"/>
              <a:bevel/>
            </a:ln>
          </a:left>
          <a:right>
            <a:ln w="12700" cap="flat">
              <a:solidFill>
                <a:srgbClr val="4BACC6"/>
              </a:solidFill>
              <a:prstDash val="solid"/>
              <a:bevel/>
            </a:ln>
          </a:right>
          <a:top>
            <a:ln w="50800" cap="flat">
              <a:solidFill>
                <a:srgbClr val="4BACC6"/>
              </a:solidFill>
              <a:prstDash val="solid"/>
              <a:bevel/>
            </a:ln>
          </a:top>
          <a:bottom>
            <a:ln w="12700" cap="flat">
              <a:solidFill>
                <a:srgbClr val="4BACC6"/>
              </a:solidFill>
              <a:prstDash val="solid"/>
              <a:bevel/>
            </a:ln>
          </a:bottom>
          <a:insideH>
            <a:ln w="12700" cap="flat">
              <a:solidFill>
                <a:srgbClr val="4BACC6"/>
              </a:solidFill>
              <a:prstDash val="solid"/>
              <a:bevel/>
            </a:ln>
          </a:insideH>
          <a:insideV>
            <a:ln w="12700" cap="flat">
              <a:solidFill>
                <a:srgbClr val="4BACC6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4BACC6"/>
              </a:solidFill>
              <a:prstDash val="solid"/>
              <a:bevel/>
            </a:ln>
          </a:left>
          <a:right>
            <a:ln w="12700" cap="flat">
              <a:solidFill>
                <a:srgbClr val="4BACC6"/>
              </a:solidFill>
              <a:prstDash val="solid"/>
              <a:bevel/>
            </a:ln>
          </a:right>
          <a:top>
            <a:ln w="12700" cap="flat">
              <a:solidFill>
                <a:srgbClr val="4BACC6"/>
              </a:solidFill>
              <a:prstDash val="solid"/>
              <a:bevel/>
            </a:ln>
          </a:top>
          <a:bottom>
            <a:ln w="25400" cap="flat">
              <a:solidFill>
                <a:srgbClr val="4BACC6"/>
              </a:solidFill>
              <a:prstDash val="solid"/>
              <a:bevel/>
            </a:ln>
          </a:bottom>
          <a:insideH>
            <a:ln w="12700" cap="flat">
              <a:solidFill>
                <a:srgbClr val="4BACC6"/>
              </a:solidFill>
              <a:prstDash val="solid"/>
              <a:bevel/>
            </a:ln>
          </a:insideH>
          <a:insideV>
            <a:ln w="12700" cap="flat">
              <a:solidFill>
                <a:srgbClr val="4BACC6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9525" cap="flat">
              <a:solidFill>
                <a:srgbClr val="C0DAE5"/>
              </a:solidFill>
              <a:prstDash val="solid"/>
              <a:bevel/>
            </a:ln>
          </a:left>
          <a:right>
            <a:ln w="254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bevel/>
            </a:ln>
          </a:top>
          <a:bottom>
            <a:ln w="9525" cap="flat">
              <a:solidFill>
                <a:srgbClr val="C0DAE5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rgbClr val="C0DAE5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759045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Click to edit Master subtitle style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gradFill flip="none" rotWithShape="1">
          <a:gsLst>
            <a:gs pos="0">
              <a:srgbClr val="BBE0E3"/>
            </a:gs>
            <a:gs pos="100000">
              <a:srgbClr val="CCCC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FontTx/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buFontTx/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buFontTx/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buFontTx/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buFontTx/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Click to edit Master title style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Click to edit Master text styles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Click to edit Master text styles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Click to edit Master title style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Click to edit Master title style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ltlJEdSAHw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IZMVMf4NQ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54" name="Shape 54"/>
          <p:cNvSpPr/>
          <p:nvPr/>
        </p:nvSpPr>
        <p:spPr>
          <a:xfrm>
            <a:off x="1672773" y="4323080"/>
            <a:ext cx="5548125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Where is the maths?</a:t>
            </a:r>
          </a:p>
          <a:p>
            <a:pPr lvl="0"/>
            <a:endParaRPr/>
          </a:p>
          <a:p>
            <a:pPr lvl="0"/>
            <a:r>
              <a:t>Watch the clip - Write down where you think the maths is.</a:t>
            </a:r>
          </a:p>
          <a:p>
            <a:pPr lvl="0"/>
            <a:r>
              <a:t/>
            </a:r>
            <a:br/>
            <a:r>
              <a:t>How much can you find?</a:t>
            </a:r>
          </a:p>
        </p:txBody>
      </p:sp>
      <p:sp>
        <p:nvSpPr>
          <p:cNvPr id="55" name="Shape 55"/>
          <p:cNvSpPr/>
          <p:nvPr/>
        </p:nvSpPr>
        <p:spPr>
          <a:xfrm>
            <a:off x="1634282" y="309880"/>
            <a:ext cx="6423334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What would happen if animals were round?</a:t>
            </a:r>
          </a:p>
        </p:txBody>
      </p:sp>
      <p:sp>
        <p:nvSpPr>
          <p:cNvPr id="56" name="Shape 56">
            <a:hlinkClick r:id="rId2"/>
          </p:cNvPr>
          <p:cNvSpPr/>
          <p:nvPr/>
        </p:nvSpPr>
        <p:spPr>
          <a:xfrm>
            <a:off x="2155925" y="1337885"/>
            <a:ext cx="4581821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http://www.youtube.com/watch?v=yltlJEdSAHw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7"/>
          <p:cNvGrpSpPr/>
          <p:nvPr/>
        </p:nvGrpSpPr>
        <p:grpSpPr>
          <a:xfrm>
            <a:off x="-1" y="0"/>
            <a:ext cx="9144002" cy="6858001"/>
            <a:chOff x="0" y="0"/>
            <a:chExt cx="9144000" cy="6858000"/>
          </a:xfrm>
        </p:grpSpPr>
        <p:pic>
          <p:nvPicPr>
            <p:cNvPr id="111" name="image2.jpg" descr="http://people.rit.edu/andpph/misc/graph-paper-v-7x9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4038601" cy="5181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image2.jpg" descr="http://people.rit.edu/andpph/misc/graph-paper-v-7x9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24745" y="0"/>
              <a:ext cx="4038601" cy="5181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image2.jpg" descr="http://people.rit.edu/andpph/misc/graph-paper-v-7x9.jpg"/>
            <p:cNvPicPr/>
            <p:nvPr/>
          </p:nvPicPr>
          <p:blipFill>
            <a:blip r:embed="rId2">
              <a:extLst/>
            </a:blip>
            <a:srcRect r="72868"/>
            <a:stretch>
              <a:fillRect/>
            </a:stretch>
          </p:blipFill>
          <p:spPr>
            <a:xfrm>
              <a:off x="8048242" y="0"/>
              <a:ext cx="1095759" cy="5181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4" name="image2.jpg" descr="http://people.rit.edu/andpph/misc/graph-paper-v-7x9.jpg"/>
            <p:cNvPicPr/>
            <p:nvPr/>
          </p:nvPicPr>
          <p:blipFill>
            <a:blip r:embed="rId2">
              <a:extLst/>
            </a:blip>
            <a:srcRect b="67380"/>
            <a:stretch>
              <a:fillRect/>
            </a:stretch>
          </p:blipFill>
          <p:spPr>
            <a:xfrm>
              <a:off x="-1" y="5167746"/>
              <a:ext cx="4038601" cy="169025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5" name="image2.jpg" descr="http://people.rit.edu/andpph/misc/graph-paper-v-7x9.jpg"/>
            <p:cNvPicPr/>
            <p:nvPr/>
          </p:nvPicPr>
          <p:blipFill>
            <a:blip r:embed="rId2">
              <a:extLst/>
            </a:blip>
            <a:srcRect b="67380"/>
            <a:stretch>
              <a:fillRect/>
            </a:stretch>
          </p:blipFill>
          <p:spPr>
            <a:xfrm>
              <a:off x="4024745" y="5167746"/>
              <a:ext cx="4038601" cy="169025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6" name="image2.jpg" descr="http://people.rit.edu/andpph/misc/graph-paper-v-7x9.jpg"/>
            <p:cNvPicPr/>
            <p:nvPr/>
          </p:nvPicPr>
          <p:blipFill>
            <a:blip r:embed="rId2">
              <a:extLst/>
            </a:blip>
            <a:srcRect r="72868" b="67380"/>
            <a:stretch>
              <a:fillRect/>
            </a:stretch>
          </p:blipFill>
          <p:spPr>
            <a:xfrm>
              <a:off x="8048242" y="5167745"/>
              <a:ext cx="1095759" cy="16902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8" name="Shape 118"/>
          <p:cNvSpPr/>
          <p:nvPr/>
        </p:nvSpPr>
        <p:spPr>
          <a:xfrm flipV="1">
            <a:off x="3459565" y="251519"/>
            <a:ext cx="1" cy="6417842"/>
          </a:xfrm>
          <a:prstGeom prst="line">
            <a:avLst/>
          </a:prstGeom>
          <a:ln w="571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402512" y="3441960"/>
            <a:ext cx="6329728" cy="1"/>
          </a:xfrm>
          <a:prstGeom prst="line">
            <a:avLst/>
          </a:prstGeom>
          <a:ln w="571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3176137" y="3401855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b="1"/>
            </a:lvl1pPr>
          </a:lstStyle>
          <a:p>
            <a:pPr lvl="0">
              <a:defRPr b="0"/>
            </a:pPr>
            <a:r>
              <a:rPr b="1"/>
              <a:t>0</a:t>
            </a:r>
          </a:p>
        </p:txBody>
      </p:sp>
      <p:sp>
        <p:nvSpPr>
          <p:cNvPr id="121" name="Shape 121"/>
          <p:cNvSpPr/>
          <p:nvPr/>
        </p:nvSpPr>
        <p:spPr>
          <a:xfrm>
            <a:off x="3092953" y="5021703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-3</a:t>
            </a:r>
          </a:p>
        </p:txBody>
      </p:sp>
      <p:sp>
        <p:nvSpPr>
          <p:cNvPr id="122" name="Shape 122"/>
          <p:cNvSpPr/>
          <p:nvPr/>
        </p:nvSpPr>
        <p:spPr>
          <a:xfrm>
            <a:off x="3092953" y="4364380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-2</a:t>
            </a:r>
          </a:p>
        </p:txBody>
      </p:sp>
      <p:sp>
        <p:nvSpPr>
          <p:cNvPr id="123" name="Shape 123"/>
          <p:cNvSpPr/>
          <p:nvPr/>
        </p:nvSpPr>
        <p:spPr>
          <a:xfrm>
            <a:off x="3092953" y="3789040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-1</a:t>
            </a:r>
          </a:p>
        </p:txBody>
      </p:sp>
      <p:sp>
        <p:nvSpPr>
          <p:cNvPr id="124" name="Shape 124"/>
          <p:cNvSpPr/>
          <p:nvPr/>
        </p:nvSpPr>
        <p:spPr>
          <a:xfrm>
            <a:off x="3881470" y="3399504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1</a:t>
            </a:r>
          </a:p>
        </p:txBody>
      </p:sp>
      <p:sp>
        <p:nvSpPr>
          <p:cNvPr id="125" name="Shape 125"/>
          <p:cNvSpPr/>
          <p:nvPr/>
        </p:nvSpPr>
        <p:spPr>
          <a:xfrm>
            <a:off x="3092953" y="2658779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1</a:t>
            </a:r>
          </a:p>
        </p:txBody>
      </p:sp>
      <p:sp>
        <p:nvSpPr>
          <p:cNvPr id="126" name="Shape 126"/>
          <p:cNvSpPr/>
          <p:nvPr/>
        </p:nvSpPr>
        <p:spPr>
          <a:xfrm>
            <a:off x="3092953" y="2082716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2</a:t>
            </a:r>
          </a:p>
        </p:txBody>
      </p:sp>
      <p:sp>
        <p:nvSpPr>
          <p:cNvPr id="127" name="Shape 127"/>
          <p:cNvSpPr/>
          <p:nvPr/>
        </p:nvSpPr>
        <p:spPr>
          <a:xfrm>
            <a:off x="3092953" y="1522150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3</a:t>
            </a:r>
          </a:p>
        </p:txBody>
      </p:sp>
      <p:sp>
        <p:nvSpPr>
          <p:cNvPr id="128" name="Shape 128"/>
          <p:cNvSpPr/>
          <p:nvPr/>
        </p:nvSpPr>
        <p:spPr>
          <a:xfrm>
            <a:off x="2904638" y="-36512"/>
            <a:ext cx="531767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2400" b="1"/>
            </a:lvl1pPr>
          </a:lstStyle>
          <a:p>
            <a:pPr lvl="0">
              <a:defRPr sz="1800" b="0"/>
            </a:pPr>
            <a:r>
              <a:rPr sz="2400" b="1"/>
              <a:t>y</a:t>
            </a:r>
          </a:p>
        </p:txBody>
      </p:sp>
      <p:sp>
        <p:nvSpPr>
          <p:cNvPr id="129" name="Shape 129"/>
          <p:cNvSpPr/>
          <p:nvPr/>
        </p:nvSpPr>
        <p:spPr>
          <a:xfrm>
            <a:off x="3106808" y="6052284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-5</a:t>
            </a:r>
          </a:p>
        </p:txBody>
      </p:sp>
      <p:sp>
        <p:nvSpPr>
          <p:cNvPr id="130" name="Shape 130"/>
          <p:cNvSpPr/>
          <p:nvPr/>
        </p:nvSpPr>
        <p:spPr>
          <a:xfrm>
            <a:off x="3106808" y="5435932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-4</a:t>
            </a:r>
          </a:p>
        </p:txBody>
      </p:sp>
      <p:sp>
        <p:nvSpPr>
          <p:cNvPr id="131" name="Shape 131"/>
          <p:cNvSpPr/>
          <p:nvPr/>
        </p:nvSpPr>
        <p:spPr>
          <a:xfrm>
            <a:off x="3115023" y="956102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4</a:t>
            </a:r>
          </a:p>
        </p:txBody>
      </p:sp>
      <p:sp>
        <p:nvSpPr>
          <p:cNvPr id="132" name="Shape 132"/>
          <p:cNvSpPr/>
          <p:nvPr/>
        </p:nvSpPr>
        <p:spPr>
          <a:xfrm>
            <a:off x="3112827" y="395536"/>
            <a:ext cx="53176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5</a:t>
            </a:r>
          </a:p>
        </p:txBody>
      </p:sp>
      <p:sp>
        <p:nvSpPr>
          <p:cNvPr id="133" name="Shape 133"/>
          <p:cNvSpPr/>
          <p:nvPr/>
        </p:nvSpPr>
        <p:spPr>
          <a:xfrm>
            <a:off x="179512" y="3418602"/>
            <a:ext cx="53176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b="1"/>
            </a:lvl1pPr>
          </a:lstStyle>
          <a:p>
            <a:pPr lvl="0">
              <a:defRPr b="0"/>
            </a:pPr>
            <a:r>
              <a:rPr b="1"/>
              <a:t>-5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779" y="3419509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b="1"/>
            </a:lvl1pPr>
          </a:lstStyle>
          <a:p>
            <a:pPr lvl="0">
              <a:defRPr b="0"/>
            </a:pPr>
            <a:r>
              <a:rPr b="1"/>
              <a:t>-4</a:t>
            </a:r>
          </a:p>
        </p:txBody>
      </p:sp>
      <p:sp>
        <p:nvSpPr>
          <p:cNvPr id="135" name="Shape 135"/>
          <p:cNvSpPr/>
          <p:nvPr/>
        </p:nvSpPr>
        <p:spPr>
          <a:xfrm>
            <a:off x="1339843" y="3419509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b="1"/>
            </a:lvl1pPr>
          </a:lstStyle>
          <a:p>
            <a:pPr lvl="0">
              <a:defRPr b="0"/>
            </a:pPr>
            <a:r>
              <a:rPr b="1"/>
              <a:t>-3</a:t>
            </a:r>
          </a:p>
        </p:txBody>
      </p:sp>
      <p:sp>
        <p:nvSpPr>
          <p:cNvPr id="136" name="Shape 136"/>
          <p:cNvSpPr/>
          <p:nvPr/>
        </p:nvSpPr>
        <p:spPr>
          <a:xfrm>
            <a:off x="1932496" y="3419509"/>
            <a:ext cx="53176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b="1"/>
            </a:lvl1pPr>
          </a:lstStyle>
          <a:p>
            <a:pPr lvl="0">
              <a:defRPr b="0"/>
            </a:pPr>
            <a:r>
              <a:rPr b="1"/>
              <a:t>-2</a:t>
            </a:r>
          </a:p>
        </p:txBody>
      </p:sp>
      <p:sp>
        <p:nvSpPr>
          <p:cNvPr id="137" name="Shape 137"/>
          <p:cNvSpPr/>
          <p:nvPr/>
        </p:nvSpPr>
        <p:spPr>
          <a:xfrm>
            <a:off x="2494705" y="3419509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b="1"/>
            </a:lvl1pPr>
          </a:lstStyle>
          <a:p>
            <a:pPr lvl="0">
              <a:defRPr b="0"/>
            </a:pPr>
            <a:r>
              <a:rPr b="1"/>
              <a:t>-1</a:t>
            </a:r>
          </a:p>
        </p:txBody>
      </p:sp>
      <p:sp>
        <p:nvSpPr>
          <p:cNvPr id="138" name="Shape 138"/>
          <p:cNvSpPr/>
          <p:nvPr/>
        </p:nvSpPr>
        <p:spPr>
          <a:xfrm>
            <a:off x="4211959" y="3419509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b="1"/>
            </a:lvl1pPr>
          </a:lstStyle>
          <a:p>
            <a:pPr lvl="0">
              <a:defRPr b="0"/>
            </a:pPr>
            <a:r>
              <a:rPr b="1"/>
              <a:t>2</a:t>
            </a:r>
          </a:p>
        </p:txBody>
      </p:sp>
      <p:sp>
        <p:nvSpPr>
          <p:cNvPr id="139" name="Shape 139"/>
          <p:cNvSpPr/>
          <p:nvPr/>
        </p:nvSpPr>
        <p:spPr>
          <a:xfrm>
            <a:off x="4810083" y="3428999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b="1"/>
            </a:lvl1pPr>
          </a:lstStyle>
          <a:p>
            <a:pPr lvl="0">
              <a:defRPr b="0"/>
            </a:pPr>
            <a:r>
              <a:rPr b="1"/>
              <a:t>3</a:t>
            </a:r>
          </a:p>
        </p:txBody>
      </p:sp>
      <p:sp>
        <p:nvSpPr>
          <p:cNvPr id="140" name="Shape 140"/>
          <p:cNvSpPr/>
          <p:nvPr/>
        </p:nvSpPr>
        <p:spPr>
          <a:xfrm>
            <a:off x="5386146" y="3419509"/>
            <a:ext cx="53176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b="1"/>
            </a:lvl1pPr>
          </a:lstStyle>
          <a:p>
            <a:pPr lvl="0">
              <a:defRPr b="0"/>
            </a:pPr>
            <a:r>
              <a:rPr b="1"/>
              <a:t>4</a:t>
            </a:r>
          </a:p>
        </p:txBody>
      </p:sp>
      <p:sp>
        <p:nvSpPr>
          <p:cNvPr id="141" name="Shape 141"/>
          <p:cNvSpPr/>
          <p:nvPr/>
        </p:nvSpPr>
        <p:spPr>
          <a:xfrm>
            <a:off x="5929035" y="3419509"/>
            <a:ext cx="53176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b="1"/>
            </a:lvl1pPr>
          </a:lstStyle>
          <a:p>
            <a:pPr lvl="0">
              <a:defRPr b="0"/>
            </a:pPr>
            <a:r>
              <a:rPr b="1"/>
              <a:t>5</a:t>
            </a:r>
          </a:p>
        </p:txBody>
      </p:sp>
      <p:sp>
        <p:nvSpPr>
          <p:cNvPr id="142" name="Shape 142"/>
          <p:cNvSpPr/>
          <p:nvPr/>
        </p:nvSpPr>
        <p:spPr>
          <a:xfrm>
            <a:off x="2132021" y="3212975"/>
            <a:ext cx="33224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" name="Shape 143"/>
          <p:cNvSpPr/>
          <p:nvPr/>
        </p:nvSpPr>
        <p:spPr>
          <a:xfrm>
            <a:off x="2706496" y="2642736"/>
            <a:ext cx="33224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4" name="Shape 144"/>
          <p:cNvSpPr/>
          <p:nvPr/>
        </p:nvSpPr>
        <p:spPr>
          <a:xfrm>
            <a:off x="6516216" y="3229606"/>
            <a:ext cx="531767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2400" b="1"/>
            </a:lvl1pPr>
          </a:lstStyle>
          <a:p>
            <a:pPr lvl="0">
              <a:defRPr sz="1800" b="0"/>
            </a:pPr>
            <a:r>
              <a:rPr sz="2400" b="1"/>
              <a:t>X</a:t>
            </a:r>
          </a:p>
        </p:txBody>
      </p:sp>
      <p:sp>
        <p:nvSpPr>
          <p:cNvPr id="145" name="Shape 145"/>
          <p:cNvSpPr/>
          <p:nvPr/>
        </p:nvSpPr>
        <p:spPr>
          <a:xfrm>
            <a:off x="3275855" y="2060848"/>
            <a:ext cx="33224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6" name="Shape 146"/>
          <p:cNvSpPr/>
          <p:nvPr/>
        </p:nvSpPr>
        <p:spPr>
          <a:xfrm>
            <a:off x="3837171" y="1499532"/>
            <a:ext cx="33224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7" name="Shape 147"/>
          <p:cNvSpPr/>
          <p:nvPr/>
        </p:nvSpPr>
        <p:spPr>
          <a:xfrm>
            <a:off x="4413236" y="923467"/>
            <a:ext cx="33224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0000"/>
                </a:solidFill>
              </a:rPr>
              <a:t>X</a:t>
            </a:r>
          </a:p>
        </p:txBody>
      </p:sp>
      <p:graphicFrame>
        <p:nvGraphicFramePr>
          <p:cNvPr id="148" name="Table 148"/>
          <p:cNvGraphicFramePr/>
          <p:nvPr/>
        </p:nvGraphicFramePr>
        <p:xfrm>
          <a:off x="4110359" y="4924648"/>
          <a:ext cx="4824538" cy="1203960"/>
        </p:xfrm>
        <a:graphic>
          <a:graphicData uri="http://schemas.openxmlformats.org/drawingml/2006/table">
            <a:tbl>
              <a:tblPr firstRow="1" bandRow="1">
                <a:tableStyleId>{2708684C-4D16-4618-839F-0558EEFCDFE6}</a:tableStyleId>
              </a:tblPr>
              <a:tblGrid>
                <a:gridCol w="1566532"/>
                <a:gridCol w="665718"/>
                <a:gridCol w="648072"/>
                <a:gridCol w="648072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x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-2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-1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b="1" i="1">
                          <a:solidFill>
                            <a:srgbClr val="FFFFFF"/>
                          </a:solidFill>
                        </a:rPr>
                        <a:t>y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Co-ordinates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9" name="Shape 149"/>
          <p:cNvSpPr/>
          <p:nvPr/>
        </p:nvSpPr>
        <p:spPr>
          <a:xfrm>
            <a:off x="5766546" y="5298503"/>
            <a:ext cx="443225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50" name="Shape 150"/>
          <p:cNvSpPr/>
          <p:nvPr/>
        </p:nvSpPr>
        <p:spPr>
          <a:xfrm>
            <a:off x="6486535" y="5304119"/>
            <a:ext cx="443225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51" name="Shape 151"/>
          <p:cNvSpPr/>
          <p:nvPr/>
        </p:nvSpPr>
        <p:spPr>
          <a:xfrm>
            <a:off x="7097044" y="5314902"/>
            <a:ext cx="443225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52" name="Shape 152"/>
          <p:cNvSpPr/>
          <p:nvPr/>
        </p:nvSpPr>
        <p:spPr>
          <a:xfrm>
            <a:off x="7742094" y="5304119"/>
            <a:ext cx="443225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53" name="Shape 153"/>
          <p:cNvSpPr/>
          <p:nvPr/>
        </p:nvSpPr>
        <p:spPr>
          <a:xfrm>
            <a:off x="8360110" y="5314902"/>
            <a:ext cx="443225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54" name="Shape 154"/>
          <p:cNvSpPr/>
          <p:nvPr/>
        </p:nvSpPr>
        <p:spPr>
          <a:xfrm>
            <a:off x="5606491" y="5675086"/>
            <a:ext cx="740976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(-2, 0)</a:t>
            </a:r>
          </a:p>
        </p:txBody>
      </p:sp>
      <p:sp>
        <p:nvSpPr>
          <p:cNvPr id="155" name="Shape 155"/>
          <p:cNvSpPr/>
          <p:nvPr/>
        </p:nvSpPr>
        <p:spPr>
          <a:xfrm>
            <a:off x="6314032" y="5684235"/>
            <a:ext cx="740976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(-1, 1)</a:t>
            </a:r>
          </a:p>
        </p:txBody>
      </p:sp>
      <p:sp>
        <p:nvSpPr>
          <p:cNvPr id="156" name="Shape 156"/>
          <p:cNvSpPr/>
          <p:nvPr/>
        </p:nvSpPr>
        <p:spPr>
          <a:xfrm>
            <a:off x="6948169" y="5675086"/>
            <a:ext cx="740976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(0, 2)</a:t>
            </a:r>
          </a:p>
        </p:txBody>
      </p:sp>
      <p:sp>
        <p:nvSpPr>
          <p:cNvPr id="157" name="Shape 157"/>
          <p:cNvSpPr/>
          <p:nvPr/>
        </p:nvSpPr>
        <p:spPr>
          <a:xfrm>
            <a:off x="7593220" y="5673451"/>
            <a:ext cx="740976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(1, 3)</a:t>
            </a:r>
          </a:p>
        </p:txBody>
      </p:sp>
      <p:sp>
        <p:nvSpPr>
          <p:cNvPr id="158" name="Shape 158"/>
          <p:cNvSpPr/>
          <p:nvPr/>
        </p:nvSpPr>
        <p:spPr>
          <a:xfrm>
            <a:off x="8267254" y="5673932"/>
            <a:ext cx="740976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(2, 4)</a:t>
            </a:r>
          </a:p>
        </p:txBody>
      </p:sp>
      <p:sp>
        <p:nvSpPr>
          <p:cNvPr id="159" name="Shape 159"/>
          <p:cNvSpPr/>
          <p:nvPr/>
        </p:nvSpPr>
        <p:spPr>
          <a:xfrm flipV="1">
            <a:off x="555588" y="0"/>
            <a:ext cx="5168541" cy="5181602"/>
          </a:xfrm>
          <a:prstGeom prst="line">
            <a:avLst/>
          </a:prstGeom>
          <a:ln w="57150">
            <a:solidFill>
              <a:srgbClr val="00B0F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5508104" y="44624"/>
            <a:ext cx="234015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 b="1"/>
            </a:lvl1pPr>
          </a:lstStyle>
          <a:p>
            <a:pPr lvl="0">
              <a:defRPr sz="1800" b="0"/>
            </a:pPr>
            <a:r>
              <a:rPr sz="2400" b="1"/>
              <a:t>y = x + 2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1" animBg="1" advAuto="0"/>
      <p:bldP spid="143" grpId="2" animBg="1" advAuto="0"/>
      <p:bldP spid="145" grpId="3" animBg="1" advAuto="0"/>
      <p:bldP spid="146" grpId="4" animBg="1" advAuto="0"/>
      <p:bldP spid="147" grpId="5" animBg="1" advAuto="0"/>
      <p:bldP spid="159" grpId="6" animBg="1" advAuto="0"/>
      <p:bldP spid="160" grpId="7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Plotting Line Graphs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Choose your level - complete the questions.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Draw all lines with a ruler!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Label your axis and graph.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8698"/>
          </a:xfrm>
          <a:prstGeom prst="rect">
            <a:avLst/>
          </a:prstGeom>
        </p:spPr>
        <p:txBody>
          <a:bodyPr/>
          <a:lstStyle>
            <a:lvl1pPr defTabSz="905255">
              <a:defRPr sz="4356"/>
            </a:lvl1pPr>
          </a:lstStyle>
          <a:p>
            <a:pPr lvl="0">
              <a:defRPr sz="1800"/>
            </a:pPr>
            <a:r>
              <a:rPr sz="4356"/>
              <a:t>Review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idx="1"/>
          </p:nvPr>
        </p:nvSpPr>
        <p:spPr>
          <a:xfrm>
            <a:off x="125933" y="1422400"/>
            <a:ext cx="8892134" cy="5009556"/>
          </a:xfrm>
          <a:prstGeom prst="rect">
            <a:avLst/>
          </a:prstGeom>
        </p:spPr>
        <p:txBody>
          <a:bodyPr/>
          <a:lstStyle/>
          <a:p>
            <a:pPr marL="240029" lvl="0" indent="-240029" defTabSz="640079">
              <a:spcBef>
                <a:spcPts val="500"/>
              </a:spcBef>
              <a:defRPr sz="1800"/>
            </a:pPr>
            <a:endParaRPr sz="2240"/>
          </a:p>
          <a:p>
            <a:pPr marL="240029" lvl="0" indent="-240029" defTabSz="640079">
              <a:spcBef>
                <a:spcPts val="500"/>
              </a:spcBef>
              <a:defRPr sz="1800"/>
            </a:pPr>
            <a:endParaRPr sz="2240"/>
          </a:p>
          <a:p>
            <a:pPr marL="240029" lvl="0" indent="-240029" defTabSz="640079">
              <a:spcBef>
                <a:spcPts val="500"/>
              </a:spcBef>
              <a:defRPr sz="1800"/>
            </a:pPr>
            <a:endParaRPr sz="2240"/>
          </a:p>
          <a:p>
            <a:pPr marL="240029" lvl="0" indent="-240029" defTabSz="640079">
              <a:spcBef>
                <a:spcPts val="500"/>
              </a:spcBef>
              <a:defRPr sz="1800"/>
            </a:pPr>
            <a:r>
              <a:rPr sz="2240"/>
              <a:t>By completing the table of values and drawing your own axis choose one of the following</a:t>
            </a:r>
          </a:p>
          <a:p>
            <a:pPr marL="240029" lvl="0" indent="-240029" defTabSz="640079">
              <a:spcBef>
                <a:spcPts val="500"/>
              </a:spcBef>
              <a:defRPr sz="1800"/>
            </a:pPr>
            <a:endParaRPr sz="2240">
              <a:solidFill>
                <a:srgbClr val="7C9647"/>
              </a:solidFill>
            </a:endParaRPr>
          </a:p>
          <a:p>
            <a:pPr marL="240029" lvl="0" indent="-240029" defTabSz="640079">
              <a:spcBef>
                <a:spcPts val="500"/>
              </a:spcBef>
              <a:defRPr sz="1800"/>
            </a:pPr>
            <a:r>
              <a:rPr sz="2240">
                <a:solidFill>
                  <a:srgbClr val="7C9647"/>
                </a:solidFill>
              </a:rPr>
              <a:t>Plot the graph for x = 5 and the graph for y = 3 (L5a)</a:t>
            </a:r>
          </a:p>
          <a:p>
            <a:pPr marL="240029" lvl="0" indent="-240029" defTabSz="640079">
              <a:spcBef>
                <a:spcPts val="500"/>
              </a:spcBef>
              <a:defRPr sz="1800"/>
            </a:pPr>
            <a:endParaRPr sz="2240">
              <a:solidFill>
                <a:srgbClr val="7C9647"/>
              </a:solidFill>
            </a:endParaRPr>
          </a:p>
          <a:p>
            <a:pPr marL="240029" lvl="0" indent="-240029" defTabSz="640079">
              <a:spcBef>
                <a:spcPts val="500"/>
              </a:spcBef>
              <a:defRPr sz="1800"/>
            </a:pPr>
            <a:r>
              <a:rPr sz="2240">
                <a:solidFill>
                  <a:srgbClr val="C67838"/>
                </a:solidFill>
              </a:rPr>
              <a:t>Plot the graph for y = x + 3 (L6c)</a:t>
            </a:r>
          </a:p>
          <a:p>
            <a:pPr marL="240029" lvl="0" indent="-240029" defTabSz="640079">
              <a:spcBef>
                <a:spcPts val="500"/>
              </a:spcBef>
              <a:defRPr sz="1800"/>
            </a:pPr>
            <a:r>
              <a:rPr sz="2240">
                <a:solidFill>
                  <a:srgbClr val="C67838"/>
                </a:solidFill>
              </a:rPr>
              <a:t>Plot the  graph for y = 2x -3 (L6b)</a:t>
            </a:r>
          </a:p>
          <a:p>
            <a:pPr marL="240029" lvl="0" indent="-240029" defTabSz="640079">
              <a:spcBef>
                <a:spcPts val="500"/>
              </a:spcBef>
              <a:defRPr sz="1800"/>
            </a:pPr>
            <a:endParaRPr sz="2240">
              <a:solidFill>
                <a:srgbClr val="C67838"/>
              </a:solidFill>
            </a:endParaRPr>
          </a:p>
          <a:p>
            <a:pPr marL="240029" lvl="0" indent="-240029" defTabSz="640079">
              <a:spcBef>
                <a:spcPts val="500"/>
              </a:spcBef>
              <a:defRPr sz="1800"/>
            </a:pPr>
            <a:r>
              <a:rPr sz="2240">
                <a:solidFill>
                  <a:srgbClr val="9A403E"/>
                </a:solidFill>
              </a:rPr>
              <a:t>Plot the graph for y = 10 - 2x (L6a)</a:t>
            </a:r>
          </a:p>
        </p:txBody>
      </p:sp>
      <p:graphicFrame>
        <p:nvGraphicFramePr>
          <p:cNvPr id="167" name="Table 167"/>
          <p:cNvGraphicFramePr/>
          <p:nvPr/>
        </p:nvGraphicFramePr>
        <p:xfrm>
          <a:off x="1524000" y="1465064"/>
          <a:ext cx="6096000" cy="9144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/>
                        <a:t>x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/>
                        <a:t>-2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/>
                        <a:t>-1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/>
                        <a:t>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/>
                        <a:t>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/>
                        <a:t>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/>
                        <a:t>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1" build="p" animBg="1" advAuto="0"/>
      <p:bldP spid="167" grpId="2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/>
            </a:pPr>
            <a:r>
              <a:rPr sz="4400"/>
              <a:t>Plenary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 u="sng">
                <a:latin typeface="Comic Sans MS"/>
                <a:ea typeface="Comic Sans MS"/>
                <a:cs typeface="Comic Sans MS"/>
                <a:sym typeface="Comic Sans MS"/>
              </a:rPr>
              <a:t>Possible Application</a:t>
            </a:r>
            <a:r>
              <a:rPr sz="2000"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</p:txBody>
      </p:sp>
      <p:pic>
        <p:nvPicPr>
          <p:cNvPr id="171" name="image1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154" y="143255"/>
            <a:ext cx="1840838" cy="132892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7" name="Group 177"/>
          <p:cNvGrpSpPr/>
          <p:nvPr/>
        </p:nvGrpSpPr>
        <p:grpSpPr>
          <a:xfrm>
            <a:off x="2743200" y="1973826"/>
            <a:ext cx="304801" cy="914401"/>
            <a:chOff x="0" y="0"/>
            <a:chExt cx="304800" cy="914400"/>
          </a:xfrm>
        </p:grpSpPr>
        <p:sp>
          <p:nvSpPr>
            <p:cNvPr id="172" name="Shape 172"/>
            <p:cNvSpPr/>
            <p:nvPr/>
          </p:nvSpPr>
          <p:spPr>
            <a:xfrm>
              <a:off x="-1" y="-1"/>
              <a:ext cx="304802" cy="30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 flipH="1">
              <a:off x="152399" y="304800"/>
              <a:ext cx="1" cy="3048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0" y="457200"/>
              <a:ext cx="304800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52399" y="609600"/>
              <a:ext cx="152402" cy="3048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 flipH="1">
              <a:off x="0" y="609599"/>
              <a:ext cx="152401" cy="30480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186" name="Group 186"/>
          <p:cNvGrpSpPr/>
          <p:nvPr/>
        </p:nvGrpSpPr>
        <p:grpSpPr>
          <a:xfrm>
            <a:off x="457199" y="2888226"/>
            <a:ext cx="609601" cy="914401"/>
            <a:chOff x="0" y="0"/>
            <a:chExt cx="609600" cy="914400"/>
          </a:xfrm>
        </p:grpSpPr>
        <p:grpSp>
          <p:nvGrpSpPr>
            <p:cNvPr id="183" name="Group 183"/>
            <p:cNvGrpSpPr/>
            <p:nvPr/>
          </p:nvGrpSpPr>
          <p:grpSpPr>
            <a:xfrm>
              <a:off x="-1" y="-1"/>
              <a:ext cx="304802" cy="914402"/>
              <a:chOff x="0" y="0"/>
              <a:chExt cx="304800" cy="914400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1" y="-1"/>
                <a:ext cx="304802" cy="3048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noFill/>
              <a:ln w="381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 flipH="1">
                <a:off x="152399" y="304800"/>
                <a:ext cx="1" cy="3048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0" y="457200"/>
                <a:ext cx="304800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152399" y="609600"/>
                <a:ext cx="152402" cy="3048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0" y="609599"/>
                <a:ext cx="152401" cy="30480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184" name="Shape 184"/>
            <p:cNvSpPr/>
            <p:nvPr/>
          </p:nvSpPr>
          <p:spPr>
            <a:xfrm flipH="1">
              <a:off x="304800" y="304799"/>
              <a:ext cx="76200" cy="15240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 flipH="1">
              <a:off x="380999" y="228599"/>
              <a:ext cx="228602" cy="7620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187" name="Shape 187"/>
          <p:cNvSpPr/>
          <p:nvPr/>
        </p:nvSpPr>
        <p:spPr>
          <a:xfrm flipV="1">
            <a:off x="1066799" y="2202426"/>
            <a:ext cx="2438402" cy="914401"/>
          </a:xfrm>
          <a:prstGeom prst="line">
            <a:avLst/>
          </a:prstGeom>
          <a:ln w="2222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228600" y="4191000"/>
            <a:ext cx="3657600" cy="2428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Often in video games, computers have to work out whether objects ‘collide’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For example, trying to hit a ball with a baseball bat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Or trying to fire a shot at another player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How might the computer do this?</a:t>
            </a:r>
          </a:p>
        </p:txBody>
      </p:sp>
      <p:sp>
        <p:nvSpPr>
          <p:cNvPr id="189" name="Shape 189"/>
          <p:cNvSpPr/>
          <p:nvPr/>
        </p:nvSpPr>
        <p:spPr>
          <a:xfrm flipV="1">
            <a:off x="5257800" y="1669026"/>
            <a:ext cx="0" cy="2286001"/>
          </a:xfrm>
          <a:prstGeom prst="line">
            <a:avLst/>
          </a:prstGeom>
          <a:ln w="2540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5257800" y="3955026"/>
            <a:ext cx="3581400" cy="1"/>
          </a:xfrm>
          <a:prstGeom prst="line">
            <a:avLst/>
          </a:prstGeom>
          <a:ln w="2540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196" name="Group 196"/>
          <p:cNvGrpSpPr/>
          <p:nvPr/>
        </p:nvGrpSpPr>
        <p:grpSpPr>
          <a:xfrm>
            <a:off x="7848600" y="1973826"/>
            <a:ext cx="304801" cy="914401"/>
            <a:chOff x="0" y="0"/>
            <a:chExt cx="304800" cy="914400"/>
          </a:xfrm>
        </p:grpSpPr>
        <p:sp>
          <p:nvSpPr>
            <p:cNvPr id="191" name="Shape 191"/>
            <p:cNvSpPr/>
            <p:nvPr/>
          </p:nvSpPr>
          <p:spPr>
            <a:xfrm>
              <a:off x="-1" y="-1"/>
              <a:ext cx="304802" cy="30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 flipH="1">
              <a:off x="152399" y="304800"/>
              <a:ext cx="1" cy="3048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0" y="457200"/>
              <a:ext cx="304800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152399" y="609600"/>
              <a:ext cx="152402" cy="3048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 flipH="1">
              <a:off x="0" y="609599"/>
              <a:ext cx="152401" cy="30480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205" name="Group 205"/>
          <p:cNvGrpSpPr/>
          <p:nvPr/>
        </p:nvGrpSpPr>
        <p:grpSpPr>
          <a:xfrm>
            <a:off x="5562599" y="2888226"/>
            <a:ext cx="609601" cy="914401"/>
            <a:chOff x="0" y="0"/>
            <a:chExt cx="609600" cy="914400"/>
          </a:xfrm>
        </p:grpSpPr>
        <p:grpSp>
          <p:nvGrpSpPr>
            <p:cNvPr id="202" name="Group 202"/>
            <p:cNvGrpSpPr/>
            <p:nvPr/>
          </p:nvGrpSpPr>
          <p:grpSpPr>
            <a:xfrm>
              <a:off x="-1" y="-1"/>
              <a:ext cx="304802" cy="914402"/>
              <a:chOff x="0" y="0"/>
              <a:chExt cx="304800" cy="914400"/>
            </a:xfrm>
          </p:grpSpPr>
          <p:sp>
            <p:nvSpPr>
              <p:cNvPr id="197" name="Shape 197"/>
              <p:cNvSpPr/>
              <p:nvPr/>
            </p:nvSpPr>
            <p:spPr>
              <a:xfrm>
                <a:off x="-1" y="-1"/>
                <a:ext cx="304802" cy="3048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noFill/>
              <a:ln w="381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 flipH="1">
                <a:off x="152399" y="304800"/>
                <a:ext cx="1" cy="3048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0" y="457200"/>
                <a:ext cx="304800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152399" y="609600"/>
                <a:ext cx="152402" cy="3048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0" y="609599"/>
                <a:ext cx="152401" cy="30480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203" name="Shape 203"/>
            <p:cNvSpPr/>
            <p:nvPr/>
          </p:nvSpPr>
          <p:spPr>
            <a:xfrm flipH="1">
              <a:off x="304800" y="304799"/>
              <a:ext cx="76200" cy="15240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 flipH="1">
              <a:off x="380999" y="228599"/>
              <a:ext cx="228602" cy="7620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206" name="Shape 206"/>
          <p:cNvSpPr/>
          <p:nvPr/>
        </p:nvSpPr>
        <p:spPr>
          <a:xfrm flipV="1">
            <a:off x="6172199" y="2202426"/>
            <a:ext cx="2438402" cy="914401"/>
          </a:xfrm>
          <a:prstGeom prst="line">
            <a:avLst/>
          </a:prstGeom>
          <a:ln w="2222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209" name="Group 209"/>
          <p:cNvGrpSpPr/>
          <p:nvPr/>
        </p:nvGrpSpPr>
        <p:grpSpPr>
          <a:xfrm>
            <a:off x="7907593" y="2317954"/>
            <a:ext cx="228601" cy="228601"/>
            <a:chOff x="0" y="0"/>
            <a:chExt cx="228600" cy="228600"/>
          </a:xfrm>
        </p:grpSpPr>
        <p:sp>
          <p:nvSpPr>
            <p:cNvPr id="207" name="Shape 207"/>
            <p:cNvSpPr/>
            <p:nvPr/>
          </p:nvSpPr>
          <p:spPr>
            <a:xfrm>
              <a:off x="-1" y="-1"/>
              <a:ext cx="228602" cy="22860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 flipH="1">
              <a:off x="-1" y="-1"/>
              <a:ext cx="228602" cy="22860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212" name="Group 212"/>
          <p:cNvGrpSpPr/>
          <p:nvPr/>
        </p:nvGrpSpPr>
        <p:grpSpPr>
          <a:xfrm>
            <a:off x="5617292" y="3156616"/>
            <a:ext cx="228601" cy="228601"/>
            <a:chOff x="0" y="0"/>
            <a:chExt cx="228600" cy="228600"/>
          </a:xfrm>
        </p:grpSpPr>
        <p:sp>
          <p:nvSpPr>
            <p:cNvPr id="210" name="Shape 210"/>
            <p:cNvSpPr/>
            <p:nvPr/>
          </p:nvSpPr>
          <p:spPr>
            <a:xfrm>
              <a:off x="-1" y="-1"/>
              <a:ext cx="228602" cy="22860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 flipH="1">
              <a:off x="-1" y="-1"/>
              <a:ext cx="228602" cy="22860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213" name="Shape 213"/>
          <p:cNvSpPr/>
          <p:nvPr/>
        </p:nvSpPr>
        <p:spPr>
          <a:xfrm flipV="1">
            <a:off x="5700712" y="2211952"/>
            <a:ext cx="2905126" cy="1081087"/>
          </a:xfrm>
          <a:prstGeom prst="line">
            <a:avLst/>
          </a:prstGeom>
          <a:ln w="2222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5029200" y="4191000"/>
            <a:ext cx="3657600" cy="3012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Both players can be modelled as coordinates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Based on the angle of the shot, the computer will calculate the equation of the line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It will then check whether the equation intersects with the second coordinate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If it does, then the computer knows there was a ‘hit’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5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8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4" dur="500" fill="hold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ntr" presetSubtype="1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" presetClass="entr" presetSubtype="1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77" dur="500" fill="hold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1" animBg="1" advAuto="0"/>
      <p:bldP spid="188" grpId="2" build="p" bldLvl="5" animBg="1" advAuto="0"/>
      <p:bldP spid="189" grpId="6" animBg="1" advAuto="0"/>
      <p:bldP spid="190" grpId="7" animBg="1" advAuto="0"/>
      <p:bldP spid="196" grpId="3" animBg="1" advAuto="0"/>
      <p:bldP spid="196" grpId="12" animBg="1" advAuto="0"/>
      <p:bldP spid="205" grpId="4" animBg="1" advAuto="0"/>
      <p:bldP spid="205" grpId="9" animBg="1" advAuto="0"/>
      <p:bldP spid="206" grpId="5" animBg="1" advAuto="0"/>
      <p:bldP spid="209" grpId="13" animBg="1" advAuto="0"/>
      <p:bldP spid="212" grpId="10" animBg="1" advAuto="0"/>
      <p:bldP spid="213" grpId="11" animBg="1" advAuto="0"/>
      <p:bldP spid="214" grpId="8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/>
        </p:nvSpPr>
        <p:spPr>
          <a:xfrm flipV="1">
            <a:off x="5562599" y="1981199"/>
            <a:ext cx="2905126" cy="1081087"/>
          </a:xfrm>
          <a:prstGeom prst="line">
            <a:avLst/>
          </a:prstGeom>
          <a:ln w="2222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/>
            </a:pPr>
            <a:r>
              <a:rPr sz="4400"/>
              <a:t>Plenary</a:t>
            </a:r>
          </a:p>
        </p:txBody>
      </p:sp>
      <p:pic>
        <p:nvPicPr>
          <p:cNvPr id="218" name="image1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154" y="143255"/>
            <a:ext cx="1840838" cy="1328929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hape 219"/>
          <p:cNvSpPr/>
          <p:nvPr/>
        </p:nvSpPr>
        <p:spPr>
          <a:xfrm flipV="1">
            <a:off x="471487" y="1438272"/>
            <a:ext cx="1" cy="2286001"/>
          </a:xfrm>
          <a:prstGeom prst="line">
            <a:avLst/>
          </a:prstGeom>
          <a:ln w="2540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471487" y="3724273"/>
            <a:ext cx="3581401" cy="1"/>
          </a:xfrm>
          <a:prstGeom prst="line">
            <a:avLst/>
          </a:prstGeom>
          <a:ln w="2540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226" name="Group 226"/>
          <p:cNvGrpSpPr/>
          <p:nvPr/>
        </p:nvGrpSpPr>
        <p:grpSpPr>
          <a:xfrm>
            <a:off x="3062286" y="1743073"/>
            <a:ext cx="304801" cy="914401"/>
            <a:chOff x="0" y="0"/>
            <a:chExt cx="304800" cy="914400"/>
          </a:xfrm>
        </p:grpSpPr>
        <p:sp>
          <p:nvSpPr>
            <p:cNvPr id="221" name="Shape 221"/>
            <p:cNvSpPr/>
            <p:nvPr/>
          </p:nvSpPr>
          <p:spPr>
            <a:xfrm>
              <a:off x="-1" y="-1"/>
              <a:ext cx="304802" cy="30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 flipH="1">
              <a:off x="152399" y="304800"/>
              <a:ext cx="1" cy="3048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0" y="457200"/>
              <a:ext cx="304800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152399" y="609600"/>
              <a:ext cx="152402" cy="3048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 flipH="1">
              <a:off x="0" y="609599"/>
              <a:ext cx="152401" cy="30480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235" name="Group 235"/>
          <p:cNvGrpSpPr/>
          <p:nvPr/>
        </p:nvGrpSpPr>
        <p:grpSpPr>
          <a:xfrm>
            <a:off x="776287" y="2657473"/>
            <a:ext cx="609601" cy="914401"/>
            <a:chOff x="0" y="0"/>
            <a:chExt cx="609600" cy="914400"/>
          </a:xfrm>
        </p:grpSpPr>
        <p:grpSp>
          <p:nvGrpSpPr>
            <p:cNvPr id="232" name="Group 232"/>
            <p:cNvGrpSpPr/>
            <p:nvPr/>
          </p:nvGrpSpPr>
          <p:grpSpPr>
            <a:xfrm>
              <a:off x="-1" y="-1"/>
              <a:ext cx="304802" cy="914402"/>
              <a:chOff x="0" y="0"/>
              <a:chExt cx="304800" cy="914400"/>
            </a:xfrm>
          </p:grpSpPr>
          <p:sp>
            <p:nvSpPr>
              <p:cNvPr id="227" name="Shape 227"/>
              <p:cNvSpPr/>
              <p:nvPr/>
            </p:nvSpPr>
            <p:spPr>
              <a:xfrm>
                <a:off x="-1" y="-1"/>
                <a:ext cx="304802" cy="3048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noFill/>
              <a:ln w="381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28" name="Shape 228"/>
              <p:cNvSpPr/>
              <p:nvPr/>
            </p:nvSpPr>
            <p:spPr>
              <a:xfrm flipH="1">
                <a:off x="152399" y="304800"/>
                <a:ext cx="1" cy="3048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229" name="Shape 229"/>
              <p:cNvSpPr/>
              <p:nvPr/>
            </p:nvSpPr>
            <p:spPr>
              <a:xfrm>
                <a:off x="0" y="457200"/>
                <a:ext cx="304800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>
                <a:off x="152399" y="609600"/>
                <a:ext cx="152402" cy="3048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0" y="609599"/>
                <a:ext cx="152401" cy="30480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233" name="Shape 233"/>
            <p:cNvSpPr/>
            <p:nvPr/>
          </p:nvSpPr>
          <p:spPr>
            <a:xfrm flipH="1">
              <a:off x="304800" y="304799"/>
              <a:ext cx="76200" cy="15240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 flipH="1">
              <a:off x="380999" y="228599"/>
              <a:ext cx="228602" cy="7620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236" name="Shape 236"/>
          <p:cNvSpPr/>
          <p:nvPr/>
        </p:nvSpPr>
        <p:spPr>
          <a:xfrm flipV="1">
            <a:off x="1385887" y="1971673"/>
            <a:ext cx="2438401" cy="914401"/>
          </a:xfrm>
          <a:prstGeom prst="line">
            <a:avLst/>
          </a:prstGeom>
          <a:ln w="2222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242886" y="3960247"/>
            <a:ext cx="3657601" cy="301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Both players can be modelled as coordinates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Based on the angle of the shot, the computer will calculate the equation of the line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It will then check whether the equation intersects with the second coordinate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If it does, then the computer knows there was a ‘hit’</a:t>
            </a:r>
          </a:p>
        </p:txBody>
      </p:sp>
      <p:sp>
        <p:nvSpPr>
          <p:cNvPr id="238" name="Shape 238"/>
          <p:cNvSpPr/>
          <p:nvPr/>
        </p:nvSpPr>
        <p:spPr>
          <a:xfrm flipV="1">
            <a:off x="5119687" y="1438272"/>
            <a:ext cx="1" cy="2286001"/>
          </a:xfrm>
          <a:prstGeom prst="line">
            <a:avLst/>
          </a:prstGeom>
          <a:ln w="2540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5119687" y="3724273"/>
            <a:ext cx="3581401" cy="1"/>
          </a:xfrm>
          <a:prstGeom prst="line">
            <a:avLst/>
          </a:prstGeom>
          <a:ln w="2540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245" name="Group 245"/>
          <p:cNvGrpSpPr/>
          <p:nvPr/>
        </p:nvGrpSpPr>
        <p:grpSpPr>
          <a:xfrm>
            <a:off x="7710486" y="1743073"/>
            <a:ext cx="304801" cy="914401"/>
            <a:chOff x="0" y="0"/>
            <a:chExt cx="304800" cy="914400"/>
          </a:xfrm>
        </p:grpSpPr>
        <p:sp>
          <p:nvSpPr>
            <p:cNvPr id="240" name="Shape 240"/>
            <p:cNvSpPr/>
            <p:nvPr/>
          </p:nvSpPr>
          <p:spPr>
            <a:xfrm>
              <a:off x="-1" y="-1"/>
              <a:ext cx="304802" cy="30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 flipH="1">
              <a:off x="152399" y="304800"/>
              <a:ext cx="1" cy="3048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0" y="457200"/>
              <a:ext cx="304800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152399" y="609600"/>
              <a:ext cx="152402" cy="3048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 flipH="1">
              <a:off x="0" y="609599"/>
              <a:ext cx="152401" cy="30480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254" name="Group 254"/>
          <p:cNvGrpSpPr/>
          <p:nvPr/>
        </p:nvGrpSpPr>
        <p:grpSpPr>
          <a:xfrm>
            <a:off x="5424487" y="2657473"/>
            <a:ext cx="609601" cy="914401"/>
            <a:chOff x="0" y="0"/>
            <a:chExt cx="609600" cy="914400"/>
          </a:xfrm>
        </p:grpSpPr>
        <p:grpSp>
          <p:nvGrpSpPr>
            <p:cNvPr id="251" name="Group 251"/>
            <p:cNvGrpSpPr/>
            <p:nvPr/>
          </p:nvGrpSpPr>
          <p:grpSpPr>
            <a:xfrm>
              <a:off x="-1" y="-1"/>
              <a:ext cx="304802" cy="914402"/>
              <a:chOff x="0" y="0"/>
              <a:chExt cx="304800" cy="914400"/>
            </a:xfrm>
          </p:grpSpPr>
          <p:sp>
            <p:nvSpPr>
              <p:cNvPr id="246" name="Shape 246"/>
              <p:cNvSpPr/>
              <p:nvPr/>
            </p:nvSpPr>
            <p:spPr>
              <a:xfrm>
                <a:off x="-1" y="-1"/>
                <a:ext cx="304802" cy="3048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noFill/>
              <a:ln w="381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152399" y="304800"/>
                <a:ext cx="1" cy="3048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0" y="457200"/>
                <a:ext cx="304800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152399" y="609600"/>
                <a:ext cx="152402" cy="3048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250" name="Shape 250"/>
              <p:cNvSpPr/>
              <p:nvPr/>
            </p:nvSpPr>
            <p:spPr>
              <a:xfrm flipH="1">
                <a:off x="0" y="609599"/>
                <a:ext cx="152401" cy="304802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252" name="Shape 252"/>
            <p:cNvSpPr/>
            <p:nvPr/>
          </p:nvSpPr>
          <p:spPr>
            <a:xfrm flipH="1">
              <a:off x="304800" y="304799"/>
              <a:ext cx="76200" cy="15240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 flipH="1">
              <a:off x="380999" y="228599"/>
              <a:ext cx="228602" cy="7620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255" name="Shape 255"/>
          <p:cNvSpPr/>
          <p:nvPr/>
        </p:nvSpPr>
        <p:spPr>
          <a:xfrm flipV="1">
            <a:off x="6034087" y="1971673"/>
            <a:ext cx="2438401" cy="914401"/>
          </a:xfrm>
          <a:prstGeom prst="line">
            <a:avLst/>
          </a:prstGeom>
          <a:ln w="2222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4572000" y="3811011"/>
            <a:ext cx="4419599" cy="359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In reality, this is inaccurate, as each player occupies a range of coordinates rather than just one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What designers then did was to model each player as a circle</a:t>
            </a:r>
          </a:p>
          <a:p>
            <a:pPr marL="254000" lvl="0" indent="-254000">
              <a:buSzPct val="100000"/>
              <a:buFont typeface="Wingdings"/>
              <a:buChar char="à"/>
            </a:pP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A circle has an equation which could look like this</a:t>
            </a:r>
          </a:p>
          <a:p>
            <a:pPr lvl="0" algn="ctr"/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(x – 4)</a:t>
            </a:r>
            <a:r>
              <a:rPr sz="1600" baseline="30000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 + (y + 1)</a:t>
            </a:r>
            <a:r>
              <a:rPr sz="1600" baseline="30000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 = 30</a:t>
            </a:r>
          </a:p>
          <a:p>
            <a:pPr lvl="0"/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/>
            <a:r>
              <a:rPr sz="160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1600">
                <a:latin typeface="Comic Sans MS"/>
                <a:ea typeface="Comic Sans MS"/>
                <a:cs typeface="Comic Sans MS"/>
                <a:sym typeface="Comic Sans MS"/>
              </a:rPr>
              <a:t>The computer will then effectively check whether the circle equation and the line equation have any ‘common coordinates’</a:t>
            </a:r>
          </a:p>
        </p:txBody>
      </p:sp>
      <p:sp>
        <p:nvSpPr>
          <p:cNvPr id="257" name="Shape 257"/>
          <p:cNvSpPr/>
          <p:nvPr/>
        </p:nvSpPr>
        <p:spPr>
          <a:xfrm>
            <a:off x="7408605" y="1755057"/>
            <a:ext cx="909485" cy="909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5127521" y="2674373"/>
            <a:ext cx="909485" cy="909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6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0" dur="500" fill="hold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3" dur="500" fill="hold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9" animBg="1" advAuto="0"/>
      <p:bldP spid="238" grpId="2" animBg="1" advAuto="0"/>
      <p:bldP spid="239" grpId="1" animBg="1" advAuto="0"/>
      <p:bldP spid="245" grpId="5" animBg="1" advAuto="0"/>
      <p:bldP spid="245" grpId="10" animBg="1" advAuto="0"/>
      <p:bldP spid="254" grpId="3" animBg="1" advAuto="0"/>
      <p:bldP spid="254" grpId="7" animBg="1" advAuto="0"/>
      <p:bldP spid="255" grpId="4" animBg="1" advAuto="0"/>
      <p:bldP spid="256" grpId="6" build="p" bldLvl="5" animBg="1" advAuto="0"/>
      <p:bldP spid="257" grpId="11" animBg="1" advAuto="0"/>
      <p:bldP spid="258" grpId="8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59" name="Shape 59">
            <a:hlinkClick r:id="rId2"/>
          </p:cNvPr>
          <p:cNvSpPr/>
          <p:nvPr/>
        </p:nvSpPr>
        <p:spPr>
          <a:xfrm>
            <a:off x="2681902" y="1554480"/>
            <a:ext cx="378019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Pixar - Where is the maths?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</a:t>
            </a:fld>
            <a:endParaRPr sz="1200">
              <a:solidFill>
                <a:srgbClr val="888888"/>
              </a:solidFill>
            </a:endParaRPr>
          </a:p>
        </p:txBody>
      </p:sp>
      <p:pic>
        <p:nvPicPr>
          <p:cNvPr id="6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16528"/>
            <a:ext cx="9144000" cy="2304144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216322" y="195580"/>
            <a:ext cx="4538773" cy="12185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rPr>
                <a:solidFill>
                  <a:srgbClr val="FFFFFF"/>
                </a:solidFill>
              </a:rPr>
              <a:t>Starter help - </a:t>
            </a:r>
          </a:p>
          <a:p>
            <a:pPr lvl="0"/>
            <a:r>
              <a:rPr>
                <a:solidFill>
                  <a:srgbClr val="FFFFFF"/>
                </a:solidFill>
              </a:rPr>
              <a:t>Plot the points on your axis. </a:t>
            </a:r>
          </a:p>
          <a:p>
            <a:pPr lvl="0"/>
            <a:r>
              <a:rPr>
                <a:solidFill>
                  <a:srgbClr val="FFFFFF"/>
                </a:solidFill>
              </a:rPr>
              <a:t>Complete the rectangle</a:t>
            </a:r>
          </a:p>
          <a:p>
            <a:pPr lvl="0"/>
            <a:r>
              <a:rPr>
                <a:solidFill>
                  <a:srgbClr val="FFFFFF"/>
                </a:solidFill>
              </a:rPr>
              <a:t>Write down the coordinates for the final corner.</a:t>
            </a:r>
          </a:p>
        </p:txBody>
      </p:sp>
      <p:sp>
        <p:nvSpPr>
          <p:cNvPr id="64" name="Shape 64"/>
          <p:cNvSpPr/>
          <p:nvPr/>
        </p:nvSpPr>
        <p:spPr>
          <a:xfrm>
            <a:off x="152822" y="4767580"/>
            <a:ext cx="1680405" cy="39624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Extra Hot Starter</a:t>
            </a:r>
          </a:p>
        </p:txBody>
      </p:sp>
      <p:pic>
        <p:nvPicPr>
          <p:cNvPr id="65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5296309"/>
            <a:ext cx="9144000" cy="15485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image1.png" descr="bart-simpson-generator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260350"/>
            <a:ext cx="8713789" cy="633730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FFFFFF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FFFFFF"/>
                </a:solidFill>
              </a:rPr>
              <a:t>Plotting Line Graphs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defTabSz="758951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656">
                <a:solidFill>
                  <a:srgbClr val="FFFFFF"/>
                </a:solidFill>
              </a:rPr>
              <a:t>Learning Outcomes</a:t>
            </a:r>
          </a:p>
          <a:p>
            <a:pPr marL="0" lvl="0" indent="0" defTabSz="758951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endParaRPr sz="2656">
              <a:solidFill>
                <a:srgbClr val="FFFFFF"/>
              </a:solidFill>
            </a:endParaRPr>
          </a:p>
          <a:p>
            <a:pPr marL="0" lvl="0" indent="0" defTabSz="758951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656">
                <a:solidFill>
                  <a:srgbClr val="FFFFFF"/>
                </a:solidFill>
              </a:rPr>
              <a:t>I can complete a table of values (</a:t>
            </a:r>
            <a:r>
              <a:rPr sz="2656" b="1">
                <a:solidFill>
                  <a:srgbClr val="FF4D46"/>
                </a:solidFill>
              </a:rPr>
              <a:t>5b</a:t>
            </a:r>
            <a:r>
              <a:rPr sz="2656">
                <a:solidFill>
                  <a:srgbClr val="FFFFFF"/>
                </a:solidFill>
              </a:rPr>
              <a:t>)</a:t>
            </a:r>
          </a:p>
          <a:p>
            <a:pPr marL="0" lvl="0" indent="0" defTabSz="758951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endParaRPr sz="2656">
              <a:solidFill>
                <a:srgbClr val="FFFFFF"/>
              </a:solidFill>
            </a:endParaRPr>
          </a:p>
          <a:p>
            <a:pPr marL="0" lvl="0" indent="0" defTabSz="758951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656">
                <a:solidFill>
                  <a:srgbClr val="FFFFFF"/>
                </a:solidFill>
              </a:rPr>
              <a:t>I can plot and draw vertical and horizontal</a:t>
            </a:r>
          </a:p>
          <a:p>
            <a:pPr marL="0" lvl="0" indent="0" defTabSz="758951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656">
                <a:solidFill>
                  <a:srgbClr val="FFFFFF"/>
                </a:solidFill>
              </a:rPr>
              <a:t>functions (</a:t>
            </a:r>
            <a:r>
              <a:rPr sz="2656" b="1">
                <a:solidFill>
                  <a:srgbClr val="FF5045"/>
                </a:solidFill>
              </a:rPr>
              <a:t>5a</a:t>
            </a:r>
            <a:r>
              <a:rPr sz="2656">
                <a:solidFill>
                  <a:srgbClr val="FFFFFF"/>
                </a:solidFill>
              </a:rPr>
              <a:t>)</a:t>
            </a:r>
          </a:p>
          <a:p>
            <a:pPr marL="0" lvl="0" indent="0" defTabSz="758951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endParaRPr sz="2656">
              <a:solidFill>
                <a:srgbClr val="FFFFFF"/>
              </a:solidFill>
            </a:endParaRPr>
          </a:p>
          <a:p>
            <a:pPr marL="0" lvl="0" indent="0" defTabSz="758951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656">
                <a:solidFill>
                  <a:srgbClr val="FFFFFF"/>
                </a:solidFill>
              </a:rPr>
              <a:t>I can plot and draw any simple </a:t>
            </a:r>
          </a:p>
          <a:p>
            <a:pPr marL="0" lvl="0" indent="0" defTabSz="758951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656">
                <a:solidFill>
                  <a:srgbClr val="FFFFFF"/>
                </a:solidFill>
              </a:rPr>
              <a:t>function (</a:t>
            </a:r>
            <a:r>
              <a:rPr sz="2656" b="1">
                <a:solidFill>
                  <a:srgbClr val="FF503B"/>
                </a:solidFill>
              </a:rPr>
              <a:t>6a</a:t>
            </a:r>
            <a:r>
              <a:rPr sz="2656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70" name="Shape 70"/>
          <p:cNvSpPr/>
          <p:nvPr/>
        </p:nvSpPr>
        <p:spPr>
          <a:xfrm>
            <a:off x="467543" y="620687"/>
            <a:ext cx="1800201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u="sng">
                <a:solidFill>
                  <a:srgbClr val="FFFFFF"/>
                </a:solidFill>
              </a:defRPr>
            </a:lvl1pPr>
          </a:lstStyle>
          <a:p>
            <a:pPr lvl="0">
              <a:defRPr u="none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Level 6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Substitution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Calculate the value of y in each of the following:</a:t>
            </a:r>
          </a:p>
        </p:txBody>
      </p:sp>
      <p:sp>
        <p:nvSpPr>
          <p:cNvPr id="74" name="Shape 74"/>
          <p:cNvSpPr/>
          <p:nvPr/>
        </p:nvSpPr>
        <p:spPr>
          <a:xfrm>
            <a:off x="2195736" y="3068959"/>
            <a:ext cx="5400600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400"/>
            </a:lvl1pPr>
          </a:lstStyle>
          <a:p>
            <a:pPr lvl="0">
              <a:defRPr sz="1800"/>
            </a:pPr>
            <a:r>
              <a:rPr sz="4400"/>
              <a:t>y = x + 7	when x = 8</a:t>
            </a:r>
          </a:p>
        </p:txBody>
      </p:sp>
      <p:sp>
        <p:nvSpPr>
          <p:cNvPr id="75" name="Shape 75"/>
          <p:cNvSpPr/>
          <p:nvPr/>
        </p:nvSpPr>
        <p:spPr>
          <a:xfrm>
            <a:off x="1691680" y="3838400"/>
            <a:ext cx="5400600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400"/>
            </a:lvl1pPr>
          </a:lstStyle>
          <a:p>
            <a:pPr lvl="0">
              <a:defRPr sz="1800"/>
            </a:pPr>
            <a:r>
              <a:rPr sz="4400"/>
              <a:t>y = x + 10	when x = 7</a:t>
            </a:r>
          </a:p>
        </p:txBody>
      </p:sp>
      <p:sp>
        <p:nvSpPr>
          <p:cNvPr id="76" name="Shape 76"/>
          <p:cNvSpPr/>
          <p:nvPr/>
        </p:nvSpPr>
        <p:spPr>
          <a:xfrm>
            <a:off x="1475655" y="4563762"/>
            <a:ext cx="5976666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400"/>
            </a:lvl1pPr>
          </a:lstStyle>
          <a:p>
            <a:pPr lvl="0">
              <a:defRPr sz="1800"/>
            </a:pPr>
            <a:r>
              <a:rPr sz="4400"/>
              <a:t>y = x – 6	when x = 13</a:t>
            </a:r>
          </a:p>
        </p:txBody>
      </p:sp>
      <p:sp>
        <p:nvSpPr>
          <p:cNvPr id="77" name="Shape 77"/>
          <p:cNvSpPr/>
          <p:nvPr/>
        </p:nvSpPr>
        <p:spPr>
          <a:xfrm>
            <a:off x="1834627" y="3454372"/>
            <a:ext cx="5400600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400"/>
            </a:lvl1pPr>
          </a:lstStyle>
          <a:p>
            <a:pPr lvl="0">
              <a:defRPr sz="1800"/>
            </a:pPr>
            <a:r>
              <a:rPr sz="4400"/>
              <a:t>y = 2x	when x = 5</a:t>
            </a:r>
          </a:p>
        </p:txBody>
      </p:sp>
      <p:sp>
        <p:nvSpPr>
          <p:cNvPr id="78" name="Shape 78"/>
          <p:cNvSpPr/>
          <p:nvPr/>
        </p:nvSpPr>
        <p:spPr>
          <a:xfrm>
            <a:off x="1475656" y="2492896"/>
            <a:ext cx="5400600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400"/>
            </a:lvl1pPr>
          </a:lstStyle>
          <a:p>
            <a:pPr lvl="0">
              <a:defRPr sz="1800"/>
            </a:pPr>
            <a:r>
              <a:rPr sz="4400"/>
              <a:t>y = 5x	when x = 6</a:t>
            </a:r>
          </a:p>
        </p:txBody>
      </p:sp>
      <p:sp>
        <p:nvSpPr>
          <p:cNvPr id="79" name="Shape 79"/>
          <p:cNvSpPr/>
          <p:nvPr/>
        </p:nvSpPr>
        <p:spPr>
          <a:xfrm>
            <a:off x="1259632" y="5445223"/>
            <a:ext cx="5400600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400"/>
            </a:lvl1pPr>
          </a:lstStyle>
          <a:p>
            <a:pPr lvl="0">
              <a:defRPr sz="1800"/>
            </a:pPr>
            <a:r>
              <a:rPr sz="4400"/>
              <a:t>y = 2x + 1	when x = 4</a:t>
            </a:r>
          </a:p>
        </p:txBody>
      </p:sp>
      <p:sp>
        <p:nvSpPr>
          <p:cNvPr id="80" name="Shape 80"/>
          <p:cNvSpPr/>
          <p:nvPr/>
        </p:nvSpPr>
        <p:spPr>
          <a:xfrm>
            <a:off x="1547663" y="3453679"/>
            <a:ext cx="5904658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400"/>
            </a:lvl1pPr>
          </a:lstStyle>
          <a:p>
            <a:pPr lvl="0">
              <a:defRPr sz="1800"/>
            </a:pPr>
            <a:r>
              <a:rPr sz="4400"/>
              <a:t>y = 3x – 5 	when x = 10</a:t>
            </a:r>
          </a:p>
        </p:txBody>
      </p:sp>
      <p:sp>
        <p:nvSpPr>
          <p:cNvPr id="81" name="Shape 81"/>
          <p:cNvSpPr/>
          <p:nvPr/>
        </p:nvSpPr>
        <p:spPr>
          <a:xfrm>
            <a:off x="1691680" y="4400715"/>
            <a:ext cx="5400600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400"/>
            </a:lvl1pPr>
          </a:lstStyle>
          <a:p>
            <a:pPr lvl="0">
              <a:defRPr sz="1800"/>
            </a:pPr>
            <a:r>
              <a:rPr sz="4400"/>
              <a:t>y = 2x	when x = -3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fill="hold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 fill="hold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500" fill="hold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 animBg="1" advAuto="0"/>
      <p:bldP spid="74" grpId="2" animBg="1" advAuto="0"/>
      <p:bldP spid="75" grpId="3" animBg="1" advAuto="0"/>
      <p:bldP spid="75" grpId="4" animBg="1" advAuto="0"/>
      <p:bldP spid="76" grpId="5" animBg="1" advAuto="0"/>
      <p:bldP spid="76" grpId="6" animBg="1" advAuto="0"/>
      <p:bldP spid="77" grpId="7" animBg="1" advAuto="0"/>
      <p:bldP spid="77" grpId="8" animBg="1" advAuto="0"/>
      <p:bldP spid="78" grpId="9" animBg="1" advAuto="0"/>
      <p:bldP spid="78" grpId="10" animBg="1" advAuto="0"/>
      <p:bldP spid="79" grpId="11" animBg="1" advAuto="0"/>
      <p:bldP spid="79" grpId="12" animBg="1" advAuto="0"/>
      <p:bldP spid="80" grpId="13" animBg="1" advAuto="0"/>
      <p:bldP spid="80" grpId="14" animBg="1" advAuto="0"/>
      <p:bldP spid="81" grpId="15" animBg="1" advAuto="0"/>
      <p:bldP spid="81" grpId="16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you try..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898776" cy="5257800"/>
          </a:xfrm>
        </p:spPr>
        <p:txBody>
          <a:bodyPr/>
          <a:lstStyle/>
          <a:p>
            <a:r>
              <a:rPr lang="en-GB" dirty="0" smtClean="0"/>
              <a:t>1) When x = 5 find</a:t>
            </a:r>
          </a:p>
          <a:p>
            <a:pPr marL="514350" indent="-514350">
              <a:buAutoNum type="alphaLcParenR"/>
            </a:pPr>
            <a:r>
              <a:rPr lang="en-GB" dirty="0"/>
              <a:t>y = </a:t>
            </a:r>
            <a:r>
              <a:rPr lang="en-GB" dirty="0" smtClean="0"/>
              <a:t>3x + 2</a:t>
            </a:r>
          </a:p>
          <a:p>
            <a:pPr marL="514350" indent="-514350">
              <a:buAutoNum type="alphaLcParenR"/>
            </a:pPr>
            <a:r>
              <a:rPr lang="en-GB" dirty="0"/>
              <a:t>y = </a:t>
            </a:r>
            <a:r>
              <a:rPr lang="en-GB" dirty="0" smtClean="0"/>
              <a:t>5x – 2</a:t>
            </a:r>
          </a:p>
          <a:p>
            <a:pPr marL="514350" indent="-514350">
              <a:buAutoNum type="alphaLcParenR"/>
            </a:pPr>
            <a:r>
              <a:rPr lang="en-GB" dirty="0"/>
              <a:t>y = </a:t>
            </a:r>
            <a:r>
              <a:rPr lang="en-GB" dirty="0" smtClean="0"/>
              <a:t>4x + 7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2) When x = 7 find</a:t>
            </a:r>
          </a:p>
          <a:p>
            <a:pPr marL="514350" indent="-514350">
              <a:buAutoNum type="alphaLcParenR"/>
            </a:pPr>
            <a:r>
              <a:rPr lang="en-GB" dirty="0"/>
              <a:t>y = </a:t>
            </a:r>
            <a:r>
              <a:rPr lang="en-GB" dirty="0" smtClean="0"/>
              <a:t>3x + 2</a:t>
            </a:r>
          </a:p>
          <a:p>
            <a:pPr marL="514350" indent="-514350">
              <a:buAutoNum type="alphaLcParenR"/>
            </a:pPr>
            <a:r>
              <a:rPr lang="en-GB" dirty="0"/>
              <a:t>y = </a:t>
            </a:r>
            <a:r>
              <a:rPr lang="en-GB" dirty="0" smtClean="0"/>
              <a:t>5x – 2</a:t>
            </a:r>
          </a:p>
          <a:p>
            <a:pPr marL="514350" indent="-514350">
              <a:buAutoNum type="alphaLcParenR"/>
            </a:pPr>
            <a:r>
              <a:rPr lang="en-GB" dirty="0" smtClean="0"/>
              <a:t>y = 4x + 7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2080" y="2348880"/>
            <a:ext cx="2865526" cy="310854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Extension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2800" dirty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solidFill>
                  <a:srgbClr val="000000"/>
                </a:solidFill>
              </a:rPr>
              <a:t>3) When x = -2 find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</a:pPr>
            <a:r>
              <a:rPr lang="en-GB" sz="2800" dirty="0">
                <a:solidFill>
                  <a:srgbClr val="000000"/>
                </a:solidFill>
              </a:rPr>
              <a:t>y = </a:t>
            </a:r>
            <a:r>
              <a:rPr lang="en-GB" sz="2800" dirty="0" smtClean="0">
                <a:solidFill>
                  <a:srgbClr val="000000"/>
                </a:solidFill>
              </a:rPr>
              <a:t>x + 7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</a:pPr>
            <a:r>
              <a:rPr lang="en-GB" sz="2800" dirty="0">
                <a:solidFill>
                  <a:srgbClr val="000000"/>
                </a:solidFill>
              </a:rPr>
              <a:t>y = </a:t>
            </a:r>
            <a:r>
              <a:rPr lang="en-GB" sz="2800" dirty="0" smtClean="0">
                <a:solidFill>
                  <a:srgbClr val="000000"/>
                </a:solidFill>
              </a:rPr>
              <a:t>x – 1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</a:pPr>
            <a:r>
              <a:rPr lang="en-GB" sz="2800" dirty="0" smtClean="0">
                <a:solidFill>
                  <a:srgbClr val="000000"/>
                </a:solidFill>
              </a:rPr>
              <a:t>y = 3x + 4</a:t>
            </a:r>
            <a:endParaRPr kumimoji="0" lang="en-GB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45678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Literacy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To </a:t>
            </a:r>
            <a:r>
              <a:rPr sz="3200" b="1">
                <a:solidFill>
                  <a:srgbClr val="FF2600"/>
                </a:solidFill>
              </a:rPr>
              <a:t>plot</a:t>
            </a:r>
            <a:r>
              <a:rPr sz="3200"/>
              <a:t> the line y = x + 2, I need some </a:t>
            </a:r>
          </a:p>
          <a:p>
            <a:pPr marL="0" lvl="0" indent="0">
              <a:buSzTx/>
              <a:buNone/>
              <a:defRPr sz="1800"/>
            </a:pPr>
            <a:r>
              <a:rPr sz="3200"/>
              <a:t>   </a:t>
            </a:r>
            <a:r>
              <a:rPr sz="3200" b="1"/>
              <a:t> </a:t>
            </a:r>
            <a:r>
              <a:rPr sz="3200" b="1">
                <a:solidFill>
                  <a:srgbClr val="FF2600"/>
                </a:solidFill>
              </a:rPr>
              <a:t>co-ordinates</a:t>
            </a:r>
            <a:endParaRPr sz="3200">
              <a:solidFill>
                <a:srgbClr val="FF2600"/>
              </a:solidFill>
            </a:endParaRP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To get the co-ordinates, I use a </a:t>
            </a:r>
            <a:r>
              <a:rPr sz="3200" b="1">
                <a:solidFill>
                  <a:srgbClr val="FF0000"/>
                </a:solidFill>
              </a:rPr>
              <a:t>table of values</a:t>
            </a:r>
          </a:p>
          <a:p>
            <a:pPr lvl="0">
              <a:buClr>
                <a:srgbClr val="FF0000"/>
              </a:buClr>
              <a:defRPr sz="1800"/>
            </a:pPr>
            <a:endParaRPr sz="3200" b="1">
              <a:solidFill>
                <a:srgbClr val="FF0000"/>
              </a:solidFill>
            </a:endParaRPr>
          </a:p>
          <a:p>
            <a:pPr lvl="0">
              <a:defRPr sz="1800"/>
            </a:pPr>
            <a:r>
              <a:rPr sz="3200"/>
              <a:t>To find y, I </a:t>
            </a:r>
            <a:r>
              <a:rPr sz="3200" b="1">
                <a:solidFill>
                  <a:srgbClr val="FF0000"/>
                </a:solidFill>
              </a:rPr>
              <a:t>substitute</a:t>
            </a:r>
            <a:r>
              <a:rPr sz="3200"/>
              <a:t> in values of 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1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Plotting Line Graphs</a:t>
            </a:r>
          </a:p>
        </p:txBody>
      </p:sp>
      <p:graphicFrame>
        <p:nvGraphicFramePr>
          <p:cNvPr id="87" name="Table 87"/>
          <p:cNvGraphicFramePr/>
          <p:nvPr/>
        </p:nvGraphicFramePr>
        <p:xfrm>
          <a:off x="1524000" y="1397000"/>
          <a:ext cx="6096000" cy="103632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1816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x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-2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-1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2</a:t>
                      </a:r>
                    </a:p>
                  </a:txBody>
                  <a:tcPr marL="45720" marR="45720" horzOverflow="overflow"/>
                </a:tc>
              </a:tr>
              <a:tr h="51816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 i="1"/>
                        <a:t>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88" name="Shape 88"/>
          <p:cNvSpPr/>
          <p:nvPr/>
        </p:nvSpPr>
        <p:spPr>
          <a:xfrm>
            <a:off x="1043607" y="2636911"/>
            <a:ext cx="2952330" cy="266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400">
                <a:solidFill>
                  <a:srgbClr val="FF0000"/>
                </a:solidFill>
              </a:rPr>
              <a:t>For the line y = x + 2</a:t>
            </a:r>
          </a:p>
          <a:p>
            <a:pPr lvl="0"/>
            <a:endParaRPr sz="2400">
              <a:solidFill>
                <a:srgbClr val="FF0000"/>
              </a:solidFill>
            </a:endParaRPr>
          </a:p>
          <a:p>
            <a:pPr lvl="0"/>
            <a:r>
              <a:rPr sz="2400">
                <a:solidFill>
                  <a:srgbClr val="FF0000"/>
                </a:solidFill>
              </a:rPr>
              <a:t>When x = -2</a:t>
            </a:r>
          </a:p>
          <a:p>
            <a:pPr lvl="0"/>
            <a:endParaRPr sz="2400">
              <a:solidFill>
                <a:srgbClr val="FF0000"/>
              </a:solidFill>
            </a:endParaRPr>
          </a:p>
          <a:p>
            <a:pPr lvl="0"/>
            <a:r>
              <a:rPr sz="2400">
                <a:solidFill>
                  <a:srgbClr val="FF0000"/>
                </a:solidFill>
              </a:rPr>
              <a:t>y = -2 + 2</a:t>
            </a:r>
          </a:p>
          <a:p>
            <a:pPr lvl="0"/>
            <a:endParaRPr sz="2400">
              <a:solidFill>
                <a:srgbClr val="FF0000"/>
              </a:solidFill>
            </a:endParaRPr>
          </a:p>
          <a:p>
            <a:pPr lvl="0"/>
            <a:r>
              <a:rPr sz="2400">
                <a:solidFill>
                  <a:srgbClr val="FF0000"/>
                </a:solidFill>
              </a:rPr>
              <a:t>y = 0</a:t>
            </a:r>
          </a:p>
        </p:txBody>
      </p:sp>
      <p:sp>
        <p:nvSpPr>
          <p:cNvPr id="89" name="Shape 89"/>
          <p:cNvSpPr/>
          <p:nvPr/>
        </p:nvSpPr>
        <p:spPr>
          <a:xfrm>
            <a:off x="2555775" y="1916832"/>
            <a:ext cx="1008113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0</a:t>
            </a:r>
          </a:p>
        </p:txBody>
      </p:sp>
      <p:sp>
        <p:nvSpPr>
          <p:cNvPr id="90" name="Shape 90"/>
          <p:cNvSpPr/>
          <p:nvPr/>
        </p:nvSpPr>
        <p:spPr>
          <a:xfrm>
            <a:off x="4860031" y="2636911"/>
            <a:ext cx="2952330" cy="193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400">
                <a:solidFill>
                  <a:srgbClr val="0070C0"/>
                </a:solidFill>
              </a:rPr>
              <a:t>When x = -1</a:t>
            </a:r>
          </a:p>
          <a:p>
            <a:pPr lvl="0"/>
            <a:endParaRPr sz="2400">
              <a:solidFill>
                <a:srgbClr val="0070C0"/>
              </a:solidFill>
            </a:endParaRPr>
          </a:p>
          <a:p>
            <a:pPr lvl="0"/>
            <a:r>
              <a:rPr sz="2400">
                <a:solidFill>
                  <a:srgbClr val="0070C0"/>
                </a:solidFill>
              </a:rPr>
              <a:t>y = -1 + 2</a:t>
            </a:r>
          </a:p>
          <a:p>
            <a:pPr lvl="0"/>
            <a:endParaRPr sz="2400">
              <a:solidFill>
                <a:srgbClr val="0070C0"/>
              </a:solidFill>
            </a:endParaRPr>
          </a:p>
          <a:p>
            <a:pPr lvl="0"/>
            <a:r>
              <a:rPr sz="2400">
                <a:solidFill>
                  <a:srgbClr val="0070C0"/>
                </a:solidFill>
              </a:rPr>
              <a:t>y = 1</a:t>
            </a:r>
          </a:p>
        </p:txBody>
      </p:sp>
      <p:sp>
        <p:nvSpPr>
          <p:cNvPr id="91" name="Shape 91"/>
          <p:cNvSpPr/>
          <p:nvPr/>
        </p:nvSpPr>
        <p:spPr>
          <a:xfrm>
            <a:off x="3563887" y="1916832"/>
            <a:ext cx="1008113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1</a:t>
            </a:r>
          </a:p>
        </p:txBody>
      </p:sp>
      <p:sp>
        <p:nvSpPr>
          <p:cNvPr id="92" name="Shape 92"/>
          <p:cNvSpPr/>
          <p:nvPr/>
        </p:nvSpPr>
        <p:spPr>
          <a:xfrm>
            <a:off x="4571999" y="1916832"/>
            <a:ext cx="1008114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2</a:t>
            </a:r>
          </a:p>
        </p:txBody>
      </p:sp>
      <p:sp>
        <p:nvSpPr>
          <p:cNvPr id="93" name="Shape 93"/>
          <p:cNvSpPr/>
          <p:nvPr/>
        </p:nvSpPr>
        <p:spPr>
          <a:xfrm>
            <a:off x="5580112" y="1916832"/>
            <a:ext cx="1008113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3</a:t>
            </a:r>
          </a:p>
        </p:txBody>
      </p:sp>
      <p:sp>
        <p:nvSpPr>
          <p:cNvPr id="94" name="Shape 94"/>
          <p:cNvSpPr/>
          <p:nvPr/>
        </p:nvSpPr>
        <p:spPr>
          <a:xfrm>
            <a:off x="6588224" y="1916832"/>
            <a:ext cx="1008113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4</a:t>
            </a:r>
          </a:p>
        </p:txBody>
      </p:sp>
      <p:sp>
        <p:nvSpPr>
          <p:cNvPr id="95" name="Shape 95"/>
          <p:cNvSpPr/>
          <p:nvPr/>
        </p:nvSpPr>
        <p:spPr>
          <a:xfrm>
            <a:off x="4860031" y="4728304"/>
            <a:ext cx="2952330" cy="193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400">
                <a:solidFill>
                  <a:srgbClr val="00B050"/>
                </a:solidFill>
              </a:rPr>
              <a:t>When x = 0</a:t>
            </a:r>
          </a:p>
          <a:p>
            <a:pPr lvl="0"/>
            <a:endParaRPr sz="2400">
              <a:solidFill>
                <a:srgbClr val="00B050"/>
              </a:solidFill>
            </a:endParaRPr>
          </a:p>
          <a:p>
            <a:pPr lvl="0"/>
            <a:r>
              <a:rPr sz="2400">
                <a:solidFill>
                  <a:srgbClr val="00B050"/>
                </a:solidFill>
              </a:rPr>
              <a:t>y = 0 + 2</a:t>
            </a:r>
          </a:p>
          <a:p>
            <a:pPr lvl="0"/>
            <a:endParaRPr sz="2400">
              <a:solidFill>
                <a:srgbClr val="00B050"/>
              </a:solidFill>
            </a:endParaRPr>
          </a:p>
          <a:p>
            <a:pPr lvl="0"/>
            <a:r>
              <a:rPr sz="2400">
                <a:solidFill>
                  <a:srgbClr val="00B050"/>
                </a:solidFill>
              </a:rPr>
              <a:t>y =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4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6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1" animBg="1" advAuto="0"/>
      <p:bldP spid="88" grpId="2" build="p" bldLvl="5" animBg="1" advAuto="0"/>
      <p:bldP spid="89" grpId="3" animBg="1" advAuto="0"/>
      <p:bldP spid="90" grpId="4" build="p" bldLvl="5" animBg="1" advAuto="0"/>
      <p:bldP spid="91" grpId="5" animBg="1" advAuto="0"/>
      <p:bldP spid="92" grpId="7" animBg="1" advAuto="0"/>
      <p:bldP spid="93" grpId="8" animBg="1" advAuto="0"/>
      <p:bldP spid="94" grpId="9" animBg="1" advAuto="0"/>
      <p:bldP spid="95" grpId="6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Plotting Line Graphs</a:t>
            </a:r>
          </a:p>
        </p:txBody>
      </p:sp>
      <p:graphicFrame>
        <p:nvGraphicFramePr>
          <p:cNvPr id="98" name="Table 98"/>
          <p:cNvGraphicFramePr/>
          <p:nvPr/>
        </p:nvGraphicFramePr>
        <p:xfrm>
          <a:off x="1524000" y="1397000"/>
          <a:ext cx="6640195" cy="155448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560195"/>
                <a:gridCol w="1016000"/>
                <a:gridCol w="1016000"/>
                <a:gridCol w="1016000"/>
                <a:gridCol w="1016000"/>
                <a:gridCol w="1016000"/>
              </a:tblGrid>
              <a:tr h="51816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x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-2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-1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/>
                        <a:t>2</a:t>
                      </a:r>
                    </a:p>
                  </a:txBody>
                  <a:tcPr marL="45720" marR="45720" horzOverflow="overflow"/>
                </a:tc>
              </a:tr>
              <a:tr h="51816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 i="1"/>
                        <a:t>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/>
                </a:tc>
              </a:tr>
              <a:tr h="51816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Co-ordinates</a:t>
                      </a:r>
                    </a:p>
                  </a:txBody>
                  <a:tcPr marL="45720" marR="4572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endParaRPr/>
                    </a:p>
                  </a:txBody>
                  <a:tcPr marL="45720" marR="45720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99" name="Shape 99"/>
          <p:cNvSpPr/>
          <p:nvPr/>
        </p:nvSpPr>
        <p:spPr>
          <a:xfrm>
            <a:off x="3131840" y="1916832"/>
            <a:ext cx="1008113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0</a:t>
            </a:r>
          </a:p>
        </p:txBody>
      </p:sp>
      <p:sp>
        <p:nvSpPr>
          <p:cNvPr id="100" name="Shape 100"/>
          <p:cNvSpPr/>
          <p:nvPr/>
        </p:nvSpPr>
        <p:spPr>
          <a:xfrm>
            <a:off x="4139951" y="1916832"/>
            <a:ext cx="1008113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1</a:t>
            </a:r>
          </a:p>
        </p:txBody>
      </p:sp>
      <p:sp>
        <p:nvSpPr>
          <p:cNvPr id="101" name="Shape 101"/>
          <p:cNvSpPr/>
          <p:nvPr/>
        </p:nvSpPr>
        <p:spPr>
          <a:xfrm>
            <a:off x="5148064" y="1916832"/>
            <a:ext cx="1008113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2</a:t>
            </a:r>
          </a:p>
        </p:txBody>
      </p:sp>
      <p:sp>
        <p:nvSpPr>
          <p:cNvPr id="102" name="Shape 102"/>
          <p:cNvSpPr/>
          <p:nvPr/>
        </p:nvSpPr>
        <p:spPr>
          <a:xfrm>
            <a:off x="6156176" y="1916832"/>
            <a:ext cx="1008113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3</a:t>
            </a:r>
          </a:p>
        </p:txBody>
      </p:sp>
      <p:sp>
        <p:nvSpPr>
          <p:cNvPr id="103" name="Shape 103"/>
          <p:cNvSpPr/>
          <p:nvPr/>
        </p:nvSpPr>
        <p:spPr>
          <a:xfrm>
            <a:off x="7164288" y="1916832"/>
            <a:ext cx="1008113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4</a:t>
            </a:r>
          </a:p>
        </p:txBody>
      </p:sp>
      <p:sp>
        <p:nvSpPr>
          <p:cNvPr id="104" name="Shape 104"/>
          <p:cNvSpPr/>
          <p:nvPr/>
        </p:nvSpPr>
        <p:spPr>
          <a:xfrm>
            <a:off x="2987824" y="2440052"/>
            <a:ext cx="1152129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(-2, 0)</a:t>
            </a:r>
          </a:p>
        </p:txBody>
      </p:sp>
      <p:sp>
        <p:nvSpPr>
          <p:cNvPr id="105" name="Shape 105"/>
          <p:cNvSpPr/>
          <p:nvPr/>
        </p:nvSpPr>
        <p:spPr>
          <a:xfrm>
            <a:off x="4023700" y="2444236"/>
            <a:ext cx="1152129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(-1, 1)</a:t>
            </a:r>
          </a:p>
        </p:txBody>
      </p:sp>
      <p:sp>
        <p:nvSpPr>
          <p:cNvPr id="106" name="Shape 106"/>
          <p:cNvSpPr/>
          <p:nvPr/>
        </p:nvSpPr>
        <p:spPr>
          <a:xfrm>
            <a:off x="5004048" y="2444236"/>
            <a:ext cx="1152129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(0, 2)</a:t>
            </a:r>
          </a:p>
        </p:txBody>
      </p:sp>
      <p:sp>
        <p:nvSpPr>
          <p:cNvPr id="107" name="Shape 107"/>
          <p:cNvSpPr/>
          <p:nvPr/>
        </p:nvSpPr>
        <p:spPr>
          <a:xfrm>
            <a:off x="6054671" y="2444236"/>
            <a:ext cx="1152129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(1, 3)</a:t>
            </a:r>
          </a:p>
        </p:txBody>
      </p:sp>
      <p:sp>
        <p:nvSpPr>
          <p:cNvPr id="108" name="Shape 108"/>
          <p:cNvSpPr/>
          <p:nvPr/>
        </p:nvSpPr>
        <p:spPr>
          <a:xfrm>
            <a:off x="7092280" y="2444236"/>
            <a:ext cx="1152129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/>
            </a:lvl1pPr>
          </a:lstStyle>
          <a:p>
            <a:pPr lvl="0">
              <a:defRPr sz="1800"/>
            </a:pPr>
            <a:r>
              <a:rPr sz="2800"/>
              <a:t>(2, 4)</a:t>
            </a:r>
          </a:p>
        </p:txBody>
      </p:sp>
      <p:sp>
        <p:nvSpPr>
          <p:cNvPr id="109" name="Shape 109"/>
          <p:cNvSpPr/>
          <p:nvPr/>
        </p:nvSpPr>
        <p:spPr>
          <a:xfrm>
            <a:off x="827583" y="3356992"/>
            <a:ext cx="7632850" cy="108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Now we have some co-ordinates, we can plot them to draw the line!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1" animBg="1" advAuto="0"/>
      <p:bldP spid="104" grpId="2" animBg="1" advAuto="0"/>
      <p:bldP spid="105" grpId="3" animBg="1" advAuto="0"/>
      <p:bldP spid="106" grpId="4" animBg="1" advAuto="0"/>
      <p:bldP spid="107" grpId="5" animBg="1" advAuto="0"/>
      <p:bldP spid="108" grpId="6" animBg="1" advAuto="0"/>
      <p:bldP spid="109" grpId="7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788</Words>
  <Application>Microsoft Office PowerPoint</Application>
  <PresentationFormat>On-screen Show (4:3)</PresentationFormat>
  <Paragraphs>203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</vt:lpstr>
      <vt:lpstr>PowerPoint Presentation</vt:lpstr>
      <vt:lpstr>PowerPoint Presentation</vt:lpstr>
      <vt:lpstr>PowerPoint Presentation</vt:lpstr>
      <vt:lpstr>Plotting Line Graphs</vt:lpstr>
      <vt:lpstr>Substitution</vt:lpstr>
      <vt:lpstr>Now you try..</vt:lpstr>
      <vt:lpstr>Literacy</vt:lpstr>
      <vt:lpstr>Plotting Line Graphs</vt:lpstr>
      <vt:lpstr>Plotting Line Graphs</vt:lpstr>
      <vt:lpstr>PowerPoint Presentation</vt:lpstr>
      <vt:lpstr>Plotting Line Graphs</vt:lpstr>
      <vt:lpstr>Review</vt:lpstr>
      <vt:lpstr>Plenary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Darryn</dc:creator>
  <cp:lastModifiedBy>Robinson, Darryn</cp:lastModifiedBy>
  <cp:revision>2</cp:revision>
  <dcterms:modified xsi:type="dcterms:W3CDTF">2014-04-29T08:35:00Z</dcterms:modified>
</cp:coreProperties>
</file>