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99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0975-6ADC-4145-8B1A-B87175800060}" type="datetimeFigureOut">
              <a:rPr lang="en-GB" smtClean="0"/>
              <a:t>13/03/2013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D02-7A6A-46B5-A1B0-1D90F47FF9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0975-6ADC-4145-8B1A-B87175800060}" type="datetimeFigureOut">
              <a:rPr lang="en-GB" smtClean="0"/>
              <a:t>13/03/2013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D02-7A6A-46B5-A1B0-1D90F47FF9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0975-6ADC-4145-8B1A-B87175800060}" type="datetimeFigureOut">
              <a:rPr lang="en-GB" smtClean="0"/>
              <a:t>13/03/2013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D02-7A6A-46B5-A1B0-1D90F47FF9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0975-6ADC-4145-8B1A-B87175800060}" type="datetimeFigureOut">
              <a:rPr lang="en-GB" smtClean="0"/>
              <a:t>13/03/2013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D02-7A6A-46B5-A1B0-1D90F47FF9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0975-6ADC-4145-8B1A-B87175800060}" type="datetimeFigureOut">
              <a:rPr lang="en-GB" smtClean="0"/>
              <a:t>13/03/2013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D02-7A6A-46B5-A1B0-1D90F47FF9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0975-6ADC-4145-8B1A-B87175800060}" type="datetimeFigureOut">
              <a:rPr lang="en-GB" smtClean="0"/>
              <a:t>13/03/2013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D02-7A6A-46B5-A1B0-1D90F47FF9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0975-6ADC-4145-8B1A-B87175800060}" type="datetimeFigureOut">
              <a:rPr lang="en-GB" smtClean="0"/>
              <a:t>13/03/2013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D02-7A6A-46B5-A1B0-1D90F47FF9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0975-6ADC-4145-8B1A-B87175800060}" type="datetimeFigureOut">
              <a:rPr lang="en-GB" smtClean="0"/>
              <a:t>13/03/2013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D02-7A6A-46B5-A1B0-1D90F47FF9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0975-6ADC-4145-8B1A-B87175800060}" type="datetimeFigureOut">
              <a:rPr lang="en-GB" smtClean="0"/>
              <a:t>13/03/2013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D02-7A6A-46B5-A1B0-1D90F47FF9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0975-6ADC-4145-8B1A-B87175800060}" type="datetimeFigureOut">
              <a:rPr lang="en-GB" smtClean="0"/>
              <a:t>13/03/2013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D02-7A6A-46B5-A1B0-1D90F47FF9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0975-6ADC-4145-8B1A-B87175800060}" type="datetimeFigureOut">
              <a:rPr lang="en-GB" smtClean="0"/>
              <a:t>13/03/2013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AD02-7A6A-46B5-A1B0-1D90F47FF94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40975-6ADC-4145-8B1A-B87175800060}" type="datetimeFigureOut">
              <a:rPr lang="en-GB" smtClean="0"/>
              <a:t>13/03/2013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AAD02-7A6A-46B5-A1B0-1D90F47FF94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G:\All%20Information\SUBJECTS%20BEING%20TAUGHT\Maths%20-%202012%20-%202013\Removable%20Disk%20(E)\White%20board%20maths\01%20WBM%201\3.%20Geometry\Quadrilaterals%20(Properties%20of).ppt" TargetMode="External"/><Relationship Id="rId2" Type="http://schemas.openxmlformats.org/officeDocument/2006/relationships/hyperlink" Target="http://teams.lacoe.edu/documentation/classrooms/amy/geometry/6-8/activities/quad_quest/quad_quest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err="1">
                <a:latin typeface="Comic Sans MS" pitchFamily="66" charset="0"/>
              </a:rPr>
              <a:t>m</a:t>
            </a:r>
            <a:r>
              <a:rPr lang="en-GB" dirty="0" err="1" smtClean="0">
                <a:latin typeface="Comic Sans MS" pitchFamily="66" charset="0"/>
              </a:rPr>
              <a:t>ercredi</a:t>
            </a:r>
            <a:r>
              <a:rPr lang="en-GB" dirty="0" smtClean="0">
                <a:latin typeface="Comic Sans MS" pitchFamily="66" charset="0"/>
              </a:rPr>
              <a:t> le </a:t>
            </a:r>
            <a:r>
              <a:rPr lang="en-GB" dirty="0" err="1" smtClean="0">
                <a:latin typeface="Comic Sans MS" pitchFamily="66" charset="0"/>
              </a:rPr>
              <a:t>treize</a:t>
            </a:r>
            <a:r>
              <a:rPr lang="en-GB" dirty="0" smtClean="0">
                <a:latin typeface="Comic Sans MS" pitchFamily="66" charset="0"/>
              </a:rPr>
              <a:t> (13) mars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1752600"/>
          </a:xfrm>
        </p:spPr>
        <p:txBody>
          <a:bodyPr>
            <a:normAutofit/>
          </a:bodyPr>
          <a:lstStyle/>
          <a:p>
            <a:r>
              <a:rPr lang="en-GB" sz="6000" dirty="0" smtClean="0">
                <a:solidFill>
                  <a:schemeClr val="tx1"/>
                </a:solidFill>
                <a:latin typeface="Comic Sans MS" pitchFamily="66" charset="0"/>
              </a:rPr>
              <a:t>Les </a:t>
            </a:r>
            <a:r>
              <a:rPr lang="en-GB" sz="6000" dirty="0" err="1" smtClean="0">
                <a:solidFill>
                  <a:schemeClr val="tx1"/>
                </a:solidFill>
                <a:latin typeface="Comic Sans MS" pitchFamily="66" charset="0"/>
              </a:rPr>
              <a:t>quadrilatères</a:t>
            </a:r>
            <a:endParaRPr lang="en-GB" sz="6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03040" y="5373216"/>
            <a:ext cx="864096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4200" dirty="0" smtClean="0">
                <a:latin typeface="Comic Sans MS" pitchFamily="66" charset="0"/>
              </a:rPr>
              <a:t>LO: </a:t>
            </a:r>
            <a:r>
              <a:rPr lang="en-GB" sz="4200" dirty="0">
                <a:latin typeface="Comic Sans MS" pitchFamily="66" charset="0"/>
              </a:rPr>
              <a:t>I</a:t>
            </a:r>
            <a:r>
              <a:rPr lang="en-GB" sz="4200" dirty="0" smtClean="0">
                <a:latin typeface="Comic Sans MS" pitchFamily="66" charset="0"/>
              </a:rPr>
              <a:t> can classify quadrilaterals. </a:t>
            </a:r>
            <a:endParaRPr kumimoji="0" lang="en-GB" sz="4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5. Je </a:t>
            </a:r>
            <a:r>
              <a:rPr lang="en-GB" sz="4400" dirty="0" err="1" smtClean="0">
                <a:latin typeface="Comic Sans MS" pitchFamily="66" charset="0"/>
              </a:rPr>
              <a:t>suis</a:t>
            </a:r>
            <a:r>
              <a:rPr lang="en-GB" sz="4400" dirty="0" smtClean="0">
                <a:latin typeface="Comic Sans MS" pitchFamily="66" charset="0"/>
              </a:rPr>
              <a:t> </a:t>
            </a:r>
            <a:r>
              <a:rPr lang="en-GB" sz="4400" dirty="0" err="1" smtClean="0">
                <a:latin typeface="Comic Sans MS" pitchFamily="66" charset="0"/>
              </a:rPr>
              <a:t>une</a:t>
            </a:r>
            <a:r>
              <a:rPr lang="en-GB" sz="4400" dirty="0" smtClean="0">
                <a:latin typeface="Comic Sans MS" pitchFamily="66" charset="0"/>
              </a:rPr>
              <a:t> </a:t>
            </a:r>
            <a:r>
              <a:rPr lang="en-GB" sz="4400" dirty="0" err="1" smtClean="0">
                <a:latin typeface="Comic Sans MS" pitchFamily="66" charset="0"/>
              </a:rPr>
              <a:t>forme</a:t>
            </a:r>
            <a:r>
              <a:rPr lang="en-GB" sz="4400" dirty="0" smtClean="0">
                <a:latin typeface="Comic Sans MS" pitchFamily="66" charset="0"/>
              </a:rPr>
              <a:t> en 2D. 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800" dirty="0" smtClean="0">
              <a:latin typeface="Comic Sans MS" pitchFamily="66" charset="0"/>
            </a:endParaRPr>
          </a:p>
          <a:p>
            <a:r>
              <a:rPr lang="en-GB" sz="4400" dirty="0" smtClean="0">
                <a:latin typeface="Comic Sans MS" pitchFamily="66" charset="0"/>
              </a:rPr>
              <a:t>4. Je </a:t>
            </a:r>
            <a:r>
              <a:rPr lang="en-GB" sz="4400" dirty="0" err="1" smtClean="0">
                <a:latin typeface="Comic Sans MS" pitchFamily="66" charset="0"/>
              </a:rPr>
              <a:t>suis</a:t>
            </a:r>
            <a:r>
              <a:rPr lang="en-GB" sz="4400" dirty="0" smtClean="0">
                <a:latin typeface="Comic Sans MS" pitchFamily="66" charset="0"/>
              </a:rPr>
              <a:t> un </a:t>
            </a:r>
            <a:r>
              <a:rPr lang="en-GB" sz="4400" dirty="0" err="1" smtClean="0">
                <a:latin typeface="Comic Sans MS" pitchFamily="66" charset="0"/>
              </a:rPr>
              <a:t>quadrilatère</a:t>
            </a:r>
            <a:r>
              <a:rPr lang="en-GB" sz="4400" dirty="0" smtClean="0">
                <a:latin typeface="Comic Sans MS" pitchFamily="66" charset="0"/>
              </a:rPr>
              <a:t>. </a:t>
            </a:r>
            <a:endParaRPr lang="en-GB" sz="800" dirty="0" smtClean="0">
              <a:latin typeface="Comic Sans MS" pitchFamily="66" charset="0"/>
            </a:endParaRPr>
          </a:p>
          <a:p>
            <a:endParaRPr lang="en-GB" sz="800" dirty="0" smtClean="0">
              <a:latin typeface="Comic Sans MS" pitchFamily="66" charset="0"/>
            </a:endParaRPr>
          </a:p>
          <a:p>
            <a:r>
              <a:rPr lang="en-GB" sz="4400" dirty="0" smtClean="0">
                <a:latin typeface="Comic Sans MS" pitchFamily="66" charset="0"/>
              </a:rPr>
              <a:t>3. </a:t>
            </a:r>
            <a:r>
              <a:rPr lang="en-GB" sz="4400" dirty="0" err="1">
                <a:latin typeface="Comic Sans MS" pitchFamily="66" charset="0"/>
              </a:rPr>
              <a:t>J</a:t>
            </a:r>
            <a:r>
              <a:rPr lang="en-GB" sz="4400" dirty="0" err="1" smtClean="0">
                <a:latin typeface="Comic Sans MS" pitchFamily="66" charset="0"/>
              </a:rPr>
              <a:t>’ai</a:t>
            </a:r>
            <a:r>
              <a:rPr lang="en-GB" sz="4400" dirty="0" smtClean="0">
                <a:latin typeface="Comic Sans MS" pitchFamily="66" charset="0"/>
              </a:rPr>
              <a:t> 2 </a:t>
            </a:r>
            <a:r>
              <a:rPr lang="en-GB" sz="4400" dirty="0" err="1" smtClean="0">
                <a:latin typeface="Comic Sans MS" pitchFamily="66" charset="0"/>
              </a:rPr>
              <a:t>paires</a:t>
            </a:r>
            <a:r>
              <a:rPr lang="en-GB" sz="4400" dirty="0" smtClean="0">
                <a:latin typeface="Comic Sans MS" pitchFamily="66" charset="0"/>
              </a:rPr>
              <a:t> de </a:t>
            </a:r>
            <a:r>
              <a:rPr lang="en-GB" sz="4400" dirty="0" err="1" smtClean="0">
                <a:latin typeface="Comic Sans MS" pitchFamily="66" charset="0"/>
              </a:rPr>
              <a:t>côtés</a:t>
            </a:r>
            <a:r>
              <a:rPr lang="en-GB" sz="4400" dirty="0">
                <a:latin typeface="Comic Sans MS" pitchFamily="66" charset="0"/>
              </a:rPr>
              <a:t> </a:t>
            </a:r>
            <a:endParaRPr lang="en-GB" sz="4400" dirty="0" smtClean="0">
              <a:latin typeface="Comic Sans MS" pitchFamily="66" charset="0"/>
            </a:endParaRPr>
          </a:p>
          <a:p>
            <a:r>
              <a:rPr lang="en-GB" sz="4400" dirty="0">
                <a:latin typeface="Comic Sans MS" pitchFamily="66" charset="0"/>
              </a:rPr>
              <a:t> </a:t>
            </a:r>
            <a:r>
              <a:rPr lang="en-GB" sz="4400" dirty="0" smtClean="0">
                <a:latin typeface="Comic Sans MS" pitchFamily="66" charset="0"/>
              </a:rPr>
              <a:t>   </a:t>
            </a:r>
            <a:r>
              <a:rPr lang="en-GB" sz="4400" dirty="0" err="1" smtClean="0">
                <a:latin typeface="Comic Sans MS" pitchFamily="66" charset="0"/>
              </a:rPr>
              <a:t>parallèles</a:t>
            </a:r>
            <a:r>
              <a:rPr lang="en-GB" sz="4400" dirty="0" smtClean="0">
                <a:latin typeface="Comic Sans MS" pitchFamily="66" charset="0"/>
              </a:rPr>
              <a:t>.</a:t>
            </a:r>
          </a:p>
          <a:p>
            <a:endParaRPr lang="en-GB" sz="800" dirty="0" smtClean="0">
              <a:latin typeface="Comic Sans MS" pitchFamily="66" charset="0"/>
            </a:endParaRPr>
          </a:p>
          <a:p>
            <a:r>
              <a:rPr lang="en-GB" sz="4400" dirty="0" smtClean="0">
                <a:latin typeface="Comic Sans MS" pitchFamily="66" charset="0"/>
              </a:rPr>
              <a:t>2. </a:t>
            </a:r>
            <a:r>
              <a:rPr lang="en-GB" sz="4400" dirty="0" err="1" smtClean="0">
                <a:latin typeface="Comic Sans MS" pitchFamily="66" charset="0"/>
              </a:rPr>
              <a:t>J’ai</a:t>
            </a:r>
            <a:r>
              <a:rPr lang="en-GB" sz="4400" dirty="0" smtClean="0">
                <a:latin typeface="Comic Sans MS" pitchFamily="66" charset="0"/>
              </a:rPr>
              <a:t> 2 </a:t>
            </a:r>
            <a:r>
              <a:rPr lang="en-GB" sz="4400" dirty="0" err="1" smtClean="0">
                <a:latin typeface="Comic Sans MS" pitchFamily="66" charset="0"/>
              </a:rPr>
              <a:t>paires</a:t>
            </a:r>
            <a:r>
              <a:rPr lang="en-GB" sz="4400" dirty="0" smtClean="0">
                <a:latin typeface="Comic Sans MS" pitchFamily="66" charset="0"/>
              </a:rPr>
              <a:t> de </a:t>
            </a:r>
            <a:r>
              <a:rPr lang="en-GB" sz="4400" dirty="0" err="1" smtClean="0">
                <a:latin typeface="Comic Sans MS" pitchFamily="66" charset="0"/>
              </a:rPr>
              <a:t>côtés</a:t>
            </a:r>
            <a:endParaRPr lang="en-GB" sz="4400" dirty="0" smtClean="0">
              <a:latin typeface="Comic Sans MS" pitchFamily="66" charset="0"/>
            </a:endParaRPr>
          </a:p>
          <a:p>
            <a:r>
              <a:rPr lang="en-GB" sz="4400" dirty="0">
                <a:latin typeface="Comic Sans MS" pitchFamily="66" charset="0"/>
              </a:rPr>
              <a:t> </a:t>
            </a:r>
            <a:r>
              <a:rPr lang="en-GB" sz="4400" dirty="0" smtClean="0">
                <a:latin typeface="Comic Sans MS" pitchFamily="66" charset="0"/>
              </a:rPr>
              <a:t>   </a:t>
            </a:r>
            <a:r>
              <a:rPr lang="en-GB" sz="4400" dirty="0" err="1" smtClean="0">
                <a:latin typeface="Comic Sans MS" pitchFamily="66" charset="0"/>
              </a:rPr>
              <a:t>opposés</a:t>
            </a:r>
            <a:r>
              <a:rPr lang="en-GB" sz="4400" dirty="0" smtClean="0">
                <a:latin typeface="Comic Sans MS" pitchFamily="66" charset="0"/>
              </a:rPr>
              <a:t> </a:t>
            </a:r>
            <a:r>
              <a:rPr lang="en-GB" sz="4400" dirty="0" err="1" smtClean="0">
                <a:latin typeface="Comic Sans MS" pitchFamily="66" charset="0"/>
              </a:rPr>
              <a:t>égals</a:t>
            </a:r>
            <a:r>
              <a:rPr lang="en-GB" sz="4400" dirty="0" smtClean="0">
                <a:latin typeface="Comic Sans MS" pitchFamily="66" charset="0"/>
              </a:rPr>
              <a:t>.</a:t>
            </a:r>
          </a:p>
          <a:p>
            <a:endParaRPr lang="en-GB" sz="800" dirty="0" smtClean="0">
              <a:latin typeface="Comic Sans MS" pitchFamily="66" charset="0"/>
            </a:endParaRPr>
          </a:p>
          <a:p>
            <a:r>
              <a:rPr lang="en-GB" sz="4400" dirty="0" smtClean="0">
                <a:latin typeface="Comic Sans MS" pitchFamily="66" charset="0"/>
              </a:rPr>
              <a:t>1. </a:t>
            </a:r>
            <a:r>
              <a:rPr lang="en-GB" sz="4400" dirty="0" err="1" smtClean="0">
                <a:latin typeface="Comic Sans MS" pitchFamily="66" charset="0"/>
              </a:rPr>
              <a:t>J’ai</a:t>
            </a:r>
            <a:r>
              <a:rPr lang="en-GB" sz="4400" dirty="0" smtClean="0">
                <a:latin typeface="Comic Sans MS" pitchFamily="66" charset="0"/>
              </a:rPr>
              <a:t> 4 angles </a:t>
            </a:r>
            <a:r>
              <a:rPr lang="en-GB" sz="4400" dirty="0" err="1" smtClean="0">
                <a:latin typeface="Comic Sans MS" pitchFamily="66" charset="0"/>
              </a:rPr>
              <a:t>droits</a:t>
            </a:r>
            <a:r>
              <a:rPr lang="en-GB" sz="4400" dirty="0" smtClean="0">
                <a:latin typeface="Comic Sans MS" pitchFamily="66" charset="0"/>
              </a:rPr>
              <a:t>.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5589240"/>
            <a:ext cx="54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FF0000"/>
                </a:solidFill>
                <a:latin typeface="Comic Sans MS" pitchFamily="66" charset="0"/>
              </a:rPr>
              <a:t>RECTANGLE</a:t>
            </a:r>
            <a:endParaRPr lang="en-GB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1800" y="5733256"/>
            <a:ext cx="5976664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99592" y="332656"/>
            <a:ext cx="76328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899592" y="1124744"/>
            <a:ext cx="76328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99592" y="1916832"/>
            <a:ext cx="763284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99592" y="3429000"/>
            <a:ext cx="763284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827584" y="4941168"/>
            <a:ext cx="76328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20688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5. Je </a:t>
            </a:r>
            <a:r>
              <a:rPr lang="en-GB" sz="4400" dirty="0" err="1" smtClean="0">
                <a:latin typeface="Comic Sans MS" pitchFamily="66" charset="0"/>
              </a:rPr>
              <a:t>suis</a:t>
            </a:r>
            <a:r>
              <a:rPr lang="en-GB" sz="4400" dirty="0" smtClean="0">
                <a:latin typeface="Comic Sans MS" pitchFamily="66" charset="0"/>
              </a:rPr>
              <a:t> </a:t>
            </a:r>
            <a:r>
              <a:rPr lang="en-GB" sz="4400" dirty="0" err="1" smtClean="0">
                <a:latin typeface="Comic Sans MS" pitchFamily="66" charset="0"/>
              </a:rPr>
              <a:t>une</a:t>
            </a:r>
            <a:r>
              <a:rPr lang="en-GB" sz="4400" dirty="0" smtClean="0">
                <a:latin typeface="Comic Sans MS" pitchFamily="66" charset="0"/>
              </a:rPr>
              <a:t> </a:t>
            </a:r>
            <a:r>
              <a:rPr lang="en-GB" sz="4400" dirty="0" err="1" smtClean="0">
                <a:latin typeface="Comic Sans MS" pitchFamily="66" charset="0"/>
              </a:rPr>
              <a:t>forme</a:t>
            </a:r>
            <a:r>
              <a:rPr lang="en-GB" sz="4400" dirty="0" smtClean="0">
                <a:latin typeface="Comic Sans MS" pitchFamily="66" charset="0"/>
              </a:rPr>
              <a:t> en 2D.</a:t>
            </a:r>
          </a:p>
          <a:p>
            <a:endParaRPr lang="en-GB" sz="800" dirty="0">
              <a:latin typeface="Comic Sans MS" pitchFamily="66" charset="0"/>
            </a:endParaRPr>
          </a:p>
          <a:p>
            <a:endParaRPr lang="en-GB" sz="800" dirty="0" smtClean="0">
              <a:latin typeface="Comic Sans MS" pitchFamily="66" charset="0"/>
            </a:endParaRPr>
          </a:p>
          <a:p>
            <a:r>
              <a:rPr lang="en-GB" sz="4400" dirty="0" smtClean="0">
                <a:latin typeface="Comic Sans MS" pitchFamily="66" charset="0"/>
              </a:rPr>
              <a:t>4. Je </a:t>
            </a:r>
            <a:r>
              <a:rPr lang="en-GB" sz="4400" dirty="0" err="1" smtClean="0">
                <a:latin typeface="Comic Sans MS" pitchFamily="66" charset="0"/>
              </a:rPr>
              <a:t>suis</a:t>
            </a:r>
            <a:r>
              <a:rPr lang="en-GB" sz="4400" dirty="0" smtClean="0">
                <a:latin typeface="Comic Sans MS" pitchFamily="66" charset="0"/>
              </a:rPr>
              <a:t> un </a:t>
            </a:r>
            <a:r>
              <a:rPr lang="en-GB" sz="4400" dirty="0" err="1" smtClean="0">
                <a:latin typeface="Comic Sans MS" pitchFamily="66" charset="0"/>
              </a:rPr>
              <a:t>quadrilatère</a:t>
            </a:r>
            <a:r>
              <a:rPr lang="en-GB" sz="4400" dirty="0" smtClean="0">
                <a:latin typeface="Comic Sans MS" pitchFamily="66" charset="0"/>
              </a:rPr>
              <a:t>.</a:t>
            </a:r>
          </a:p>
          <a:p>
            <a:endParaRPr lang="en-GB" sz="800" dirty="0" smtClean="0">
              <a:latin typeface="Comic Sans MS" pitchFamily="66" charset="0"/>
            </a:endParaRPr>
          </a:p>
          <a:p>
            <a:r>
              <a:rPr lang="en-GB" sz="4400" dirty="0" smtClean="0">
                <a:latin typeface="Comic Sans MS" pitchFamily="66" charset="0"/>
              </a:rPr>
              <a:t>3. Je </a:t>
            </a:r>
            <a:r>
              <a:rPr lang="en-GB" sz="4400" dirty="0" err="1" smtClean="0">
                <a:latin typeface="Comic Sans MS" pitchFamily="66" charset="0"/>
              </a:rPr>
              <a:t>n’ai</a:t>
            </a:r>
            <a:r>
              <a:rPr lang="en-GB" sz="4400" dirty="0" smtClean="0">
                <a:latin typeface="Comic Sans MS" pitchFamily="66" charset="0"/>
              </a:rPr>
              <a:t> PAS de </a:t>
            </a:r>
            <a:r>
              <a:rPr lang="en-GB" sz="4400" dirty="0" err="1" smtClean="0">
                <a:latin typeface="Comic Sans MS" pitchFamily="66" charset="0"/>
              </a:rPr>
              <a:t>symétrie</a:t>
            </a:r>
            <a:r>
              <a:rPr lang="en-GB" sz="4400" dirty="0" smtClean="0">
                <a:latin typeface="Comic Sans MS" pitchFamily="66" charset="0"/>
              </a:rPr>
              <a:t>.</a:t>
            </a:r>
          </a:p>
          <a:p>
            <a:endParaRPr lang="en-GB" sz="800" dirty="0" smtClean="0">
              <a:latin typeface="Comic Sans MS" pitchFamily="66" charset="0"/>
            </a:endParaRPr>
          </a:p>
          <a:p>
            <a:r>
              <a:rPr lang="en-GB" sz="4400" dirty="0" smtClean="0">
                <a:latin typeface="Comic Sans MS" pitchFamily="66" charset="0"/>
              </a:rPr>
              <a:t>2. Je </a:t>
            </a:r>
            <a:r>
              <a:rPr lang="en-GB" sz="4400" dirty="0" err="1" smtClean="0">
                <a:latin typeface="Comic Sans MS" pitchFamily="66" charset="0"/>
              </a:rPr>
              <a:t>n’ai</a:t>
            </a:r>
            <a:r>
              <a:rPr lang="en-GB" sz="4400" dirty="0" smtClean="0">
                <a:latin typeface="Comic Sans MS" pitchFamily="66" charset="0"/>
              </a:rPr>
              <a:t> PAS </a:t>
            </a:r>
            <a:r>
              <a:rPr lang="en-GB" sz="4400" dirty="0" err="1" smtClean="0">
                <a:latin typeface="Comic Sans MS" pitchFamily="66" charset="0"/>
              </a:rPr>
              <a:t>d’angles</a:t>
            </a:r>
            <a:r>
              <a:rPr lang="en-GB" sz="4400" dirty="0" smtClean="0">
                <a:latin typeface="Comic Sans MS" pitchFamily="66" charset="0"/>
              </a:rPr>
              <a:t> </a:t>
            </a:r>
            <a:r>
              <a:rPr lang="en-GB" sz="4400" dirty="0" err="1" smtClean="0">
                <a:latin typeface="Comic Sans MS" pitchFamily="66" charset="0"/>
              </a:rPr>
              <a:t>égals</a:t>
            </a:r>
            <a:r>
              <a:rPr lang="en-GB" sz="4400" dirty="0" smtClean="0">
                <a:latin typeface="Comic Sans MS" pitchFamily="66" charset="0"/>
              </a:rPr>
              <a:t>.</a:t>
            </a:r>
          </a:p>
          <a:p>
            <a:endParaRPr lang="en-GB" sz="800" dirty="0">
              <a:latin typeface="Comic Sans MS" pitchFamily="66" charset="0"/>
            </a:endParaRPr>
          </a:p>
          <a:p>
            <a:endParaRPr lang="en-GB" sz="800" dirty="0" smtClean="0">
              <a:latin typeface="Comic Sans MS" pitchFamily="66" charset="0"/>
            </a:endParaRPr>
          </a:p>
          <a:p>
            <a:pPr marL="742950" indent="-742950">
              <a:buAutoNum type="arabicPeriod"/>
            </a:pPr>
            <a:r>
              <a:rPr lang="en-GB" sz="4400" dirty="0" err="1" smtClean="0">
                <a:latin typeface="Comic Sans MS" pitchFamily="66" charset="0"/>
              </a:rPr>
              <a:t>J’ai</a:t>
            </a:r>
            <a:r>
              <a:rPr lang="en-GB" sz="4400" dirty="0" smtClean="0">
                <a:latin typeface="Comic Sans MS" pitchFamily="66" charset="0"/>
              </a:rPr>
              <a:t> 1 </a:t>
            </a:r>
            <a:r>
              <a:rPr lang="en-GB" sz="4400" dirty="0" err="1" smtClean="0">
                <a:latin typeface="Comic Sans MS" pitchFamily="66" charset="0"/>
              </a:rPr>
              <a:t>paires</a:t>
            </a:r>
            <a:r>
              <a:rPr lang="en-GB" sz="4400" dirty="0" smtClean="0">
                <a:latin typeface="Comic Sans MS" pitchFamily="66" charset="0"/>
              </a:rPr>
              <a:t> de </a:t>
            </a:r>
            <a:r>
              <a:rPr lang="en-GB" sz="4400" dirty="0" err="1" smtClean="0">
                <a:latin typeface="Comic Sans MS" pitchFamily="66" charset="0"/>
              </a:rPr>
              <a:t>côtés</a:t>
            </a:r>
            <a:r>
              <a:rPr lang="en-GB" sz="4400" dirty="0" smtClean="0">
                <a:latin typeface="Comic Sans MS" pitchFamily="66" charset="0"/>
              </a:rPr>
              <a:t> </a:t>
            </a:r>
          </a:p>
          <a:p>
            <a:pPr marL="742950" indent="-742950"/>
            <a:r>
              <a:rPr lang="en-GB" sz="4400" dirty="0">
                <a:latin typeface="Comic Sans MS" pitchFamily="66" charset="0"/>
              </a:rPr>
              <a:t> </a:t>
            </a:r>
            <a:r>
              <a:rPr lang="en-GB" sz="4400" dirty="0" smtClean="0">
                <a:latin typeface="Comic Sans MS" pitchFamily="66" charset="0"/>
              </a:rPr>
              <a:t>   </a:t>
            </a:r>
            <a:r>
              <a:rPr lang="en-GB" sz="4400" dirty="0" err="1" smtClean="0">
                <a:latin typeface="Comic Sans MS" pitchFamily="66" charset="0"/>
              </a:rPr>
              <a:t>parallèles</a:t>
            </a:r>
            <a:r>
              <a:rPr lang="en-GB" sz="2800" dirty="0" smtClean="0">
                <a:latin typeface="Comic Sans MS" pitchFamily="66" charset="0"/>
              </a:rPr>
              <a:t>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9952" y="5301208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FF0000"/>
                </a:solidFill>
                <a:latin typeface="Comic Sans MS" pitchFamily="66" charset="0"/>
              </a:rPr>
              <a:t>TRAPÈZE</a:t>
            </a:r>
            <a:endParaRPr lang="en-GB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07904" y="5229200"/>
            <a:ext cx="5112568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115616" y="476672"/>
            <a:ext cx="76328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115616" y="1412776"/>
            <a:ext cx="76328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043608" y="4005064"/>
            <a:ext cx="763284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115616" y="3068960"/>
            <a:ext cx="76328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115616" y="2276872"/>
            <a:ext cx="76328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99592" y="620688"/>
            <a:ext cx="7272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solidFill>
                  <a:srgbClr val="7030A0"/>
                </a:solidFill>
                <a:latin typeface="Comic Sans MS" pitchFamily="66" charset="0"/>
              </a:rPr>
              <a:t>Devine la </a:t>
            </a:r>
            <a:r>
              <a:rPr lang="en-GB" sz="6600" dirty="0" err="1" smtClean="0">
                <a:solidFill>
                  <a:srgbClr val="7030A0"/>
                </a:solidFill>
                <a:latin typeface="Comic Sans MS" pitchFamily="66" charset="0"/>
              </a:rPr>
              <a:t>forme</a:t>
            </a:r>
            <a:r>
              <a:rPr lang="en-GB" sz="6600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  <a:endParaRPr lang="en-GB" sz="66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260648"/>
            <a:ext cx="8352928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Un </a:t>
            </a:r>
            <a:r>
              <a:rPr lang="en-GB" sz="4800" dirty="0" err="1" smtClean="0">
                <a:latin typeface="Comic Sans MS" pitchFamily="66" charset="0"/>
              </a:rPr>
              <a:t>quadrilatère</a:t>
            </a:r>
            <a:r>
              <a:rPr lang="en-GB" sz="4800" dirty="0" smtClean="0">
                <a:latin typeface="Comic Sans MS" pitchFamily="66" charset="0"/>
              </a:rPr>
              <a:t>, </a:t>
            </a:r>
            <a:r>
              <a:rPr lang="en-GB" sz="4800" dirty="0" err="1" smtClean="0">
                <a:latin typeface="Comic Sans MS" pitchFamily="66" charset="0"/>
              </a:rPr>
              <a:t>c’est</a:t>
            </a:r>
            <a:r>
              <a:rPr lang="en-GB" sz="4800" dirty="0" smtClean="0">
                <a:latin typeface="Comic Sans MS" pitchFamily="66" charset="0"/>
              </a:rPr>
              <a:t> quoi?</a:t>
            </a:r>
            <a:endParaRPr lang="en-GB" sz="48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124744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>
                <a:latin typeface="Comic Sans MS" pitchFamily="66" charset="0"/>
              </a:rPr>
              <a:t>Combien</a:t>
            </a:r>
            <a:r>
              <a:rPr lang="en-GB" sz="3200" b="1" dirty="0" smtClean="0">
                <a:latin typeface="Comic Sans MS" pitchFamily="66" charset="0"/>
              </a:rPr>
              <a:t>? </a:t>
            </a:r>
            <a:r>
              <a:rPr lang="en-GB" sz="3200" i="1" dirty="0">
                <a:latin typeface="Comic Sans MS" pitchFamily="66" charset="0"/>
              </a:rPr>
              <a:t>(</a:t>
            </a:r>
            <a:r>
              <a:rPr lang="en-GB" sz="3200" i="1" dirty="0" smtClean="0">
                <a:latin typeface="Comic Sans MS" pitchFamily="66" charset="0"/>
              </a:rPr>
              <a:t>How many can you name?)</a:t>
            </a:r>
            <a:endParaRPr lang="en-GB" sz="3200" i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996952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C A R </a:t>
            </a:r>
            <a:r>
              <a:rPr lang="en-GB" sz="4400" dirty="0" err="1" smtClean="0">
                <a:latin typeface="Comic Sans MS" pitchFamily="66" charset="0"/>
              </a:rPr>
              <a:t>R</a:t>
            </a:r>
            <a:r>
              <a:rPr lang="en-GB" sz="4400" dirty="0" smtClean="0">
                <a:latin typeface="Comic Sans MS" pitchFamily="66" charset="0"/>
              </a:rPr>
              <a:t> É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5157192"/>
            <a:ext cx="482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R E C T A N G L E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2996952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T R A P È Z E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733256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R H O M B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4221088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P A R A L </a:t>
            </a:r>
            <a:r>
              <a:rPr lang="en-GB" sz="4400" dirty="0" err="1" smtClean="0">
                <a:latin typeface="Comic Sans MS" pitchFamily="66" charset="0"/>
              </a:rPr>
              <a:t>L</a:t>
            </a:r>
            <a:r>
              <a:rPr lang="en-GB" sz="4400" dirty="0" smtClean="0">
                <a:latin typeface="Comic Sans MS" pitchFamily="66" charset="0"/>
              </a:rPr>
              <a:t> È L O G R A M </a:t>
            </a:r>
            <a:r>
              <a:rPr lang="en-GB" sz="4400" dirty="0" err="1" smtClean="0">
                <a:latin typeface="Comic Sans MS" pitchFamily="66" charset="0"/>
              </a:rPr>
              <a:t>M</a:t>
            </a:r>
            <a:r>
              <a:rPr lang="en-GB" sz="4400" dirty="0" smtClean="0">
                <a:latin typeface="Comic Sans MS" pitchFamily="66" charset="0"/>
              </a:rPr>
              <a:t> E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2924944"/>
            <a:ext cx="2664296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4149080"/>
            <a:ext cx="7704856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5805264"/>
            <a:ext cx="2664296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7984" y="5157192"/>
            <a:ext cx="4248472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2040" y="2924944"/>
            <a:ext cx="3096344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92080" y="1844824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K I T E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144" y="1844824"/>
            <a:ext cx="2664296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75656" y="1916832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F L È C H E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1720" y="1844824"/>
            <a:ext cx="2664296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GB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332656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600" dirty="0" smtClean="0">
                <a:solidFill>
                  <a:srgbClr val="7030A0"/>
                </a:solidFill>
                <a:latin typeface="Comic Sans MS" pitchFamily="66" charset="0"/>
              </a:rPr>
              <a:t>Le </a:t>
            </a:r>
            <a:r>
              <a:rPr lang="en-GB" sz="5600" dirty="0" err="1" smtClean="0">
                <a:solidFill>
                  <a:srgbClr val="7030A0"/>
                </a:solidFill>
                <a:latin typeface="Comic Sans MS" pitchFamily="66" charset="0"/>
              </a:rPr>
              <a:t>vocabulaire</a:t>
            </a:r>
            <a:r>
              <a:rPr lang="en-GB" sz="5600" dirty="0" smtClean="0">
                <a:solidFill>
                  <a:srgbClr val="7030A0"/>
                </a:solidFill>
                <a:latin typeface="Comic Sans MS" pitchFamily="66" charset="0"/>
              </a:rPr>
              <a:t> important</a:t>
            </a:r>
            <a:endParaRPr lang="en-GB" sz="56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55679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latin typeface="Comic Sans MS" pitchFamily="66" charset="0"/>
              </a:rPr>
              <a:t>parallèle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34888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itchFamily="66" charset="0"/>
              </a:rPr>
              <a:t>a</a:t>
            </a:r>
            <a:r>
              <a:rPr lang="en-GB" sz="3600" dirty="0" smtClean="0">
                <a:latin typeface="Comic Sans MS" pitchFamily="66" charset="0"/>
              </a:rPr>
              <a:t>ngle </a:t>
            </a:r>
            <a:r>
              <a:rPr lang="en-GB" sz="3600" dirty="0" err="1" smtClean="0">
                <a:latin typeface="Comic Sans MS" pitchFamily="66" charset="0"/>
              </a:rPr>
              <a:t>droit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06896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latin typeface="Comic Sans MS" pitchFamily="66" charset="0"/>
              </a:rPr>
              <a:t>égal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44522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latin typeface="Comic Sans MS" pitchFamily="66" charset="0"/>
              </a:rPr>
              <a:t>côtés</a:t>
            </a:r>
            <a:r>
              <a:rPr lang="en-GB" sz="3600" dirty="0" smtClean="0">
                <a:latin typeface="Comic Sans MS" pitchFamily="66" charset="0"/>
              </a:rPr>
              <a:t> </a:t>
            </a:r>
            <a:r>
              <a:rPr lang="en-GB" sz="3600" dirty="0" err="1" smtClean="0">
                <a:latin typeface="Comic Sans MS" pitchFamily="66" charset="0"/>
              </a:rPr>
              <a:t>adjacents</a:t>
            </a:r>
            <a:r>
              <a:rPr lang="en-GB" sz="3600" dirty="0" smtClean="0">
                <a:latin typeface="Comic Sans MS" pitchFamily="66" charset="0"/>
              </a:rPr>
              <a:t> 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93305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latin typeface="Comic Sans MS" pitchFamily="66" charset="0"/>
              </a:rPr>
              <a:t>inégal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472514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latin typeface="Comic Sans MS" pitchFamily="66" charset="0"/>
              </a:rPr>
              <a:t>côtés</a:t>
            </a:r>
            <a:r>
              <a:rPr lang="en-GB" sz="3600" dirty="0" smtClean="0">
                <a:latin typeface="Comic Sans MS" pitchFamily="66" charset="0"/>
              </a:rPr>
              <a:t> </a:t>
            </a:r>
            <a:r>
              <a:rPr lang="en-GB" sz="3600" dirty="0" err="1" smtClean="0">
                <a:latin typeface="Comic Sans MS" pitchFamily="66" charset="0"/>
              </a:rPr>
              <a:t>opposés</a:t>
            </a:r>
            <a:r>
              <a:rPr lang="en-GB" sz="3600" dirty="0" smtClean="0">
                <a:latin typeface="Comic Sans MS" pitchFamily="66" charset="0"/>
              </a:rPr>
              <a:t> </a:t>
            </a:r>
            <a:endParaRPr lang="en-GB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005163"/>
              </p:ext>
            </p:extLst>
          </p:nvPr>
        </p:nvGraphicFramePr>
        <p:xfrm>
          <a:off x="539552" y="188638"/>
          <a:ext cx="8280920" cy="6568940"/>
        </p:xfrm>
        <a:graphic>
          <a:graphicData uri="http://schemas.openxmlformats.org/drawingml/2006/table">
            <a:tbl>
              <a:tblPr/>
              <a:tblGrid>
                <a:gridCol w="1704587"/>
                <a:gridCol w="3096389"/>
                <a:gridCol w="3479944"/>
              </a:tblGrid>
              <a:tr h="11145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rhomb</a:t>
                      </a:r>
                      <a:endParaRPr lang="en-GB" sz="2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GB" sz="1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côtés</a:t>
                      </a:r>
                      <a:r>
                        <a:rPr lang="en-GB" sz="1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égals</a:t>
                      </a:r>
                      <a:endParaRPr lang="en-GB" sz="180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côtés</a:t>
                      </a:r>
                      <a:r>
                        <a:rPr lang="en-GB" sz="1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opposés</a:t>
                      </a:r>
                      <a:r>
                        <a:rPr lang="en-GB" sz="1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égals</a:t>
                      </a:r>
                      <a:endParaRPr lang="en-GB" sz="180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côtés</a:t>
                      </a:r>
                      <a:r>
                        <a:rPr lang="en-GB" sz="1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opposés</a:t>
                      </a:r>
                      <a:r>
                        <a:rPr lang="en-GB" sz="1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parallèles</a:t>
                      </a:r>
                      <a:endParaRPr lang="en-GB" sz="180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rectangle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paires</a:t>
                      </a: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côtés</a:t>
                      </a: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égals</a:t>
                      </a:r>
                      <a:endParaRPr lang="en-GB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côtés</a:t>
                      </a: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opposés</a:t>
                      </a: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parallèles</a:t>
                      </a:r>
                      <a:endParaRPr lang="en-GB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angles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droits</a:t>
                      </a: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(90º)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5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carré</a:t>
                      </a:r>
                      <a:endParaRPr lang="en-GB" sz="2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côtés</a:t>
                      </a: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égals</a:t>
                      </a:r>
                      <a:endParaRPr lang="en-GB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côtés</a:t>
                      </a: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opposés</a:t>
                      </a: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parallèles</a:t>
                      </a:r>
                      <a:endParaRPr lang="en-GB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angles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droits</a:t>
                      </a: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(90º)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5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kite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paires</a:t>
                      </a: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côtés</a:t>
                      </a: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égals</a:t>
                      </a: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adjacents</a:t>
                      </a:r>
                      <a:endParaRPr lang="en-GB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paire</a:t>
                      </a: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d’angles</a:t>
                      </a: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opposés</a:t>
                      </a: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égals</a:t>
                      </a:r>
                      <a:endParaRPr lang="en-GB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2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trapèze</a:t>
                      </a:r>
                      <a:endParaRPr lang="en-GB" sz="2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paire</a:t>
                      </a: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côtés</a:t>
                      </a:r>
                      <a:r>
                        <a:rPr lang="en-GB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parallèles</a:t>
                      </a:r>
                      <a:endParaRPr lang="en-GB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5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parallélogramme</a:t>
                      </a:r>
                      <a:endParaRPr lang="en-GB" sz="2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côtés</a:t>
                      </a:r>
                      <a:r>
                        <a:rPr lang="en-GB" sz="1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opposés</a:t>
                      </a:r>
                      <a:r>
                        <a:rPr lang="en-GB" sz="1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égals</a:t>
                      </a:r>
                      <a:r>
                        <a:rPr lang="en-GB" sz="1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côtés</a:t>
                      </a:r>
                      <a:r>
                        <a:rPr lang="en-GB" sz="1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opposés</a:t>
                      </a:r>
                      <a:r>
                        <a:rPr lang="en-GB" sz="1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parallèles</a:t>
                      </a:r>
                      <a:endParaRPr lang="en-GB" sz="180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angles </a:t>
                      </a:r>
                      <a:r>
                        <a:rPr lang="en-GB" sz="1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opposés</a:t>
                      </a:r>
                      <a:r>
                        <a:rPr lang="en-GB" sz="1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égals</a:t>
                      </a:r>
                      <a:endParaRPr lang="en-GB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Freeform 5"/>
          <p:cNvSpPr>
            <a:spLocks/>
          </p:cNvSpPr>
          <p:nvPr/>
        </p:nvSpPr>
        <p:spPr bwMode="auto">
          <a:xfrm>
            <a:off x="827584" y="3573016"/>
            <a:ext cx="1004342" cy="971972"/>
          </a:xfrm>
          <a:custGeom>
            <a:avLst/>
            <a:gdLst/>
            <a:ahLst/>
            <a:cxnLst>
              <a:cxn ang="0">
                <a:pos x="900" y="2472"/>
              </a:cxn>
              <a:cxn ang="0">
                <a:pos x="1812" y="864"/>
              </a:cxn>
              <a:cxn ang="0">
                <a:pos x="900" y="0"/>
              </a:cxn>
              <a:cxn ang="0">
                <a:pos x="0" y="870"/>
              </a:cxn>
              <a:cxn ang="0">
                <a:pos x="900" y="2472"/>
              </a:cxn>
            </a:cxnLst>
            <a:rect l="0" t="0" r="r" b="b"/>
            <a:pathLst>
              <a:path w="1812" h="2472">
                <a:moveTo>
                  <a:pt x="900" y="2472"/>
                </a:moveTo>
                <a:lnTo>
                  <a:pt x="1812" y="864"/>
                </a:lnTo>
                <a:lnTo>
                  <a:pt x="900" y="0"/>
                </a:lnTo>
                <a:lnTo>
                  <a:pt x="0" y="870"/>
                </a:lnTo>
                <a:lnTo>
                  <a:pt x="900" y="247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7" name="AutoShape 144"/>
          <p:cNvSpPr>
            <a:spLocks noChangeArrowheads="1"/>
          </p:cNvSpPr>
          <p:nvPr/>
        </p:nvSpPr>
        <p:spPr bwMode="auto">
          <a:xfrm>
            <a:off x="755576" y="5877272"/>
            <a:ext cx="1349127" cy="617935"/>
          </a:xfrm>
          <a:prstGeom prst="parallelogram">
            <a:avLst>
              <a:gd name="adj" fmla="val 331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827584" y="620688"/>
            <a:ext cx="876300" cy="493712"/>
          </a:xfrm>
          <a:prstGeom prst="parallelogram">
            <a:avLst>
              <a:gd name="adj" fmla="val 4437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55576" y="1700808"/>
            <a:ext cx="1296144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99592" y="2636912"/>
            <a:ext cx="792088" cy="715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971600" y="4797152"/>
            <a:ext cx="720080" cy="61074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267744" y="260648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267744" y="1412776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267744" y="2492896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267744" y="3645024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267744" y="4653136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267744" y="5559103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436096" y="260648"/>
            <a:ext cx="3024336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436096" y="1412776"/>
            <a:ext cx="3024336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436096" y="2492896"/>
            <a:ext cx="3024336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436096" y="3645024"/>
            <a:ext cx="3024336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436096" y="4653136"/>
            <a:ext cx="3024336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436096" y="5718187"/>
            <a:ext cx="3024336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555776" y="5805264"/>
            <a:ext cx="876300" cy="493712"/>
          </a:xfrm>
          <a:prstGeom prst="parallelogram">
            <a:avLst>
              <a:gd name="adj" fmla="val 4437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236296" y="5877272"/>
            <a:ext cx="1296144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79912" y="5661248"/>
            <a:ext cx="792088" cy="715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788024" y="5589240"/>
            <a:ext cx="1004342" cy="971972"/>
          </a:xfrm>
          <a:custGeom>
            <a:avLst/>
            <a:gdLst/>
            <a:ahLst/>
            <a:cxnLst>
              <a:cxn ang="0">
                <a:pos x="900" y="2472"/>
              </a:cxn>
              <a:cxn ang="0">
                <a:pos x="1812" y="864"/>
              </a:cxn>
              <a:cxn ang="0">
                <a:pos x="900" y="0"/>
              </a:cxn>
              <a:cxn ang="0">
                <a:pos x="0" y="870"/>
              </a:cxn>
              <a:cxn ang="0">
                <a:pos x="900" y="2472"/>
              </a:cxn>
            </a:cxnLst>
            <a:rect l="0" t="0" r="r" b="b"/>
            <a:pathLst>
              <a:path w="1812" h="2472">
                <a:moveTo>
                  <a:pt x="900" y="2472"/>
                </a:moveTo>
                <a:lnTo>
                  <a:pt x="1812" y="864"/>
                </a:lnTo>
                <a:lnTo>
                  <a:pt x="900" y="0"/>
                </a:lnTo>
                <a:lnTo>
                  <a:pt x="0" y="870"/>
                </a:lnTo>
                <a:lnTo>
                  <a:pt x="900" y="247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6156176" y="5805264"/>
            <a:ext cx="720080" cy="61074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44"/>
          <p:cNvSpPr>
            <a:spLocks noChangeArrowheads="1"/>
          </p:cNvSpPr>
          <p:nvPr/>
        </p:nvSpPr>
        <p:spPr bwMode="auto">
          <a:xfrm>
            <a:off x="755576" y="5877272"/>
            <a:ext cx="1349127" cy="617935"/>
          </a:xfrm>
          <a:prstGeom prst="parallelogram">
            <a:avLst>
              <a:gd name="adj" fmla="val 331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9552" y="1052736"/>
            <a:ext cx="4608512" cy="4032448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779912" y="980728"/>
            <a:ext cx="4608512" cy="4032448"/>
          </a:xfrm>
          <a:prstGeom prst="ellipse">
            <a:avLst/>
          </a:prstGeom>
          <a:solidFill>
            <a:srgbClr val="99FFCC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51520" y="332656"/>
            <a:ext cx="4104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mic Sans MS" pitchFamily="66" charset="0"/>
              </a:rPr>
              <a:t>a</a:t>
            </a:r>
            <a:r>
              <a:rPr lang="en-GB" sz="4400" dirty="0" smtClean="0">
                <a:latin typeface="Comic Sans MS" pitchFamily="66" charset="0"/>
              </a:rPr>
              <a:t>ngles </a:t>
            </a:r>
            <a:r>
              <a:rPr lang="en-GB" sz="4400" dirty="0" err="1" smtClean="0">
                <a:latin typeface="Comic Sans MS" pitchFamily="66" charset="0"/>
              </a:rPr>
              <a:t>droits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008" y="260648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>
                <a:latin typeface="Comic Sans MS" pitchFamily="66" charset="0"/>
              </a:rPr>
              <a:t>l</a:t>
            </a:r>
            <a:r>
              <a:rPr lang="en-GB" sz="4400" dirty="0" err="1" smtClean="0">
                <a:latin typeface="Comic Sans MS" pitchFamily="66" charset="0"/>
              </a:rPr>
              <a:t>ignes</a:t>
            </a:r>
            <a:r>
              <a:rPr lang="en-GB" sz="4400" dirty="0" smtClean="0">
                <a:latin typeface="Comic Sans MS" pitchFamily="66" charset="0"/>
              </a:rPr>
              <a:t> </a:t>
            </a:r>
            <a:r>
              <a:rPr lang="en-GB" sz="4400" dirty="0" err="1" smtClean="0">
                <a:latin typeface="Comic Sans MS" pitchFamily="66" charset="0"/>
              </a:rPr>
              <a:t>parallèles</a:t>
            </a:r>
            <a:endParaRPr lang="en-GB" sz="4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4067944" y="4869160"/>
            <a:ext cx="876300" cy="493712"/>
          </a:xfrm>
          <a:prstGeom prst="parallelogram">
            <a:avLst>
              <a:gd name="adj" fmla="val 4437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23928" y="476672"/>
            <a:ext cx="1296144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139952" y="3861048"/>
            <a:ext cx="792088" cy="715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067944" y="1412776"/>
            <a:ext cx="1004342" cy="971972"/>
          </a:xfrm>
          <a:custGeom>
            <a:avLst/>
            <a:gdLst/>
            <a:ahLst/>
            <a:cxnLst>
              <a:cxn ang="0">
                <a:pos x="900" y="2472"/>
              </a:cxn>
              <a:cxn ang="0">
                <a:pos x="1812" y="864"/>
              </a:cxn>
              <a:cxn ang="0">
                <a:pos x="900" y="0"/>
              </a:cxn>
              <a:cxn ang="0">
                <a:pos x="0" y="870"/>
              </a:cxn>
              <a:cxn ang="0">
                <a:pos x="900" y="2472"/>
              </a:cxn>
            </a:cxnLst>
            <a:rect l="0" t="0" r="r" b="b"/>
            <a:pathLst>
              <a:path w="1812" h="2472">
                <a:moveTo>
                  <a:pt x="900" y="2472"/>
                </a:moveTo>
                <a:lnTo>
                  <a:pt x="1812" y="864"/>
                </a:lnTo>
                <a:lnTo>
                  <a:pt x="900" y="0"/>
                </a:lnTo>
                <a:lnTo>
                  <a:pt x="0" y="870"/>
                </a:lnTo>
                <a:lnTo>
                  <a:pt x="900" y="247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4211960" y="2780928"/>
            <a:ext cx="720080" cy="61074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44"/>
          <p:cNvSpPr>
            <a:spLocks noChangeArrowheads="1"/>
          </p:cNvSpPr>
          <p:nvPr/>
        </p:nvSpPr>
        <p:spPr bwMode="auto">
          <a:xfrm>
            <a:off x="3707904" y="5733256"/>
            <a:ext cx="1349127" cy="617935"/>
          </a:xfrm>
          <a:prstGeom prst="parallelogram">
            <a:avLst>
              <a:gd name="adj" fmla="val 331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9512" y="1412776"/>
            <a:ext cx="1800200" cy="1800200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547664" y="1340768"/>
            <a:ext cx="1944216" cy="1944216"/>
          </a:xfrm>
          <a:prstGeom prst="ellipse">
            <a:avLst/>
          </a:prstGeom>
          <a:solidFill>
            <a:srgbClr val="99FFCC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95536" y="476672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a</a:t>
            </a:r>
            <a:r>
              <a:rPr lang="en-GB" sz="2400" dirty="0" smtClean="0">
                <a:latin typeface="Comic Sans MS" pitchFamily="66" charset="0"/>
              </a:rPr>
              <a:t>ngles </a:t>
            </a:r>
            <a:r>
              <a:rPr lang="en-GB" sz="2400" dirty="0" err="1" smtClean="0">
                <a:latin typeface="Comic Sans MS" pitchFamily="66" charset="0"/>
              </a:rPr>
              <a:t>droits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1680" y="62068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4 </a:t>
            </a:r>
            <a:r>
              <a:rPr lang="en-GB" sz="2400" dirty="0" err="1" smtClean="0">
                <a:latin typeface="Comic Sans MS" pitchFamily="66" charset="0"/>
              </a:rPr>
              <a:t>côtés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égals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1520" y="4797152"/>
            <a:ext cx="1656184" cy="1656184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580112" y="4725144"/>
            <a:ext cx="1656184" cy="1656184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652120" y="1412776"/>
            <a:ext cx="1656184" cy="1656184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475656" y="4797152"/>
            <a:ext cx="1656184" cy="1728192"/>
          </a:xfrm>
          <a:prstGeom prst="ellipse">
            <a:avLst/>
          </a:prstGeom>
          <a:solidFill>
            <a:srgbClr val="99FFCC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876256" y="4725144"/>
            <a:ext cx="1656184" cy="1728192"/>
          </a:xfrm>
          <a:prstGeom prst="ellipse">
            <a:avLst/>
          </a:prstGeom>
          <a:solidFill>
            <a:srgbClr val="99FFCC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6876256" y="1412776"/>
            <a:ext cx="1656184" cy="1728192"/>
          </a:xfrm>
          <a:prstGeom prst="ellipse">
            <a:avLst/>
          </a:prstGeom>
          <a:solidFill>
            <a:srgbClr val="99FFCC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0" y="3501008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2 </a:t>
            </a:r>
            <a:r>
              <a:rPr lang="en-GB" sz="2400" dirty="0" err="1" smtClean="0">
                <a:latin typeface="Comic Sans MS" pitchFamily="66" charset="0"/>
              </a:rPr>
              <a:t>paires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côtés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parallèles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63688" y="3501008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PAS </a:t>
            </a:r>
            <a:r>
              <a:rPr lang="en-GB" sz="2400" dirty="0" err="1" smtClean="0">
                <a:latin typeface="Comic Sans MS" pitchFamily="66" charset="0"/>
              </a:rPr>
              <a:t>d’angles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droits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08104" y="260648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2 </a:t>
            </a:r>
            <a:r>
              <a:rPr lang="en-GB" sz="2400" dirty="0" err="1" smtClean="0">
                <a:latin typeface="Comic Sans MS" pitchFamily="66" charset="0"/>
              </a:rPr>
              <a:t>paires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côtés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parallèles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92280" y="404664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a</a:t>
            </a:r>
            <a:r>
              <a:rPr lang="en-GB" sz="2400" dirty="0" smtClean="0">
                <a:latin typeface="Comic Sans MS" pitchFamily="66" charset="0"/>
              </a:rPr>
              <a:t>ngles </a:t>
            </a:r>
            <a:r>
              <a:rPr lang="en-GB" sz="2400" dirty="0" err="1" smtClean="0">
                <a:latin typeface="Comic Sans MS" pitchFamily="66" charset="0"/>
              </a:rPr>
              <a:t>droits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52120" y="3501008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PAS </a:t>
            </a:r>
            <a:r>
              <a:rPr lang="en-GB" sz="2400" dirty="0" err="1" smtClean="0">
                <a:latin typeface="Comic Sans MS" pitchFamily="66" charset="0"/>
              </a:rPr>
              <a:t>d’angles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droits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71792" y="3501008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Comic Sans MS" pitchFamily="66" charset="0"/>
              </a:rPr>
              <a:t>c</a:t>
            </a:r>
            <a:r>
              <a:rPr lang="en-GB" sz="2400" dirty="0" err="1" smtClean="0">
                <a:latin typeface="Comic Sans MS" pitchFamily="66" charset="0"/>
              </a:rPr>
              <a:t>ôtés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opposés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inégals</a:t>
            </a:r>
            <a:endParaRPr lang="en-GB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996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hlinkClick r:id="rId2"/>
              </a:rPr>
              <a:t>http://teams.lacoe.edu/documentation/classrooms/amy/geometry/6-8/activities/quad_quest/quad_quest.html</a:t>
            </a:r>
            <a:r>
              <a:rPr lang="en-GB" b="1" dirty="0"/>
              <a:t/>
            </a:r>
            <a:br>
              <a:rPr lang="en-GB" b="1" dirty="0"/>
            </a:br>
            <a:endParaRPr lang="en-GB" dirty="0">
              <a:hlinkClick r:id="rId3" action="ppaction://hlinkpres?slideindex=1&amp;slidetitle=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828092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5. Je </a:t>
            </a:r>
            <a:r>
              <a:rPr lang="en-GB" sz="4400" dirty="0" err="1" smtClean="0">
                <a:latin typeface="Comic Sans MS" pitchFamily="66" charset="0"/>
              </a:rPr>
              <a:t>suis</a:t>
            </a:r>
            <a:r>
              <a:rPr lang="en-GB" sz="4400" dirty="0" smtClean="0">
                <a:latin typeface="Comic Sans MS" pitchFamily="66" charset="0"/>
              </a:rPr>
              <a:t> </a:t>
            </a:r>
            <a:r>
              <a:rPr lang="en-GB" sz="4400" dirty="0" err="1" smtClean="0">
                <a:latin typeface="Comic Sans MS" pitchFamily="66" charset="0"/>
              </a:rPr>
              <a:t>une</a:t>
            </a:r>
            <a:r>
              <a:rPr lang="en-GB" sz="4400" dirty="0" smtClean="0">
                <a:latin typeface="Comic Sans MS" pitchFamily="66" charset="0"/>
              </a:rPr>
              <a:t> </a:t>
            </a:r>
            <a:r>
              <a:rPr lang="en-GB" sz="4400" dirty="0" err="1" smtClean="0">
                <a:latin typeface="Comic Sans MS" pitchFamily="66" charset="0"/>
              </a:rPr>
              <a:t>forme</a:t>
            </a:r>
            <a:r>
              <a:rPr lang="en-GB" sz="4400" dirty="0" smtClean="0">
                <a:latin typeface="Comic Sans MS" pitchFamily="66" charset="0"/>
              </a:rPr>
              <a:t> en 2D.</a:t>
            </a:r>
          </a:p>
          <a:p>
            <a:endParaRPr lang="en-GB" sz="800" dirty="0">
              <a:latin typeface="Comic Sans MS" pitchFamily="66" charset="0"/>
            </a:endParaRPr>
          </a:p>
          <a:p>
            <a:endParaRPr lang="en-GB" sz="800" dirty="0" smtClean="0">
              <a:latin typeface="Comic Sans MS" pitchFamily="66" charset="0"/>
            </a:endParaRPr>
          </a:p>
          <a:p>
            <a:r>
              <a:rPr lang="en-GB" sz="4400" dirty="0" smtClean="0">
                <a:latin typeface="Comic Sans MS" pitchFamily="66" charset="0"/>
              </a:rPr>
              <a:t>4. Je </a:t>
            </a:r>
            <a:r>
              <a:rPr lang="en-GB" sz="4400" dirty="0" err="1" smtClean="0">
                <a:latin typeface="Comic Sans MS" pitchFamily="66" charset="0"/>
              </a:rPr>
              <a:t>suis</a:t>
            </a:r>
            <a:r>
              <a:rPr lang="en-GB" sz="4400" dirty="0" smtClean="0">
                <a:latin typeface="Comic Sans MS" pitchFamily="66" charset="0"/>
              </a:rPr>
              <a:t> un </a:t>
            </a:r>
            <a:r>
              <a:rPr lang="en-GB" sz="4400" dirty="0" err="1" smtClean="0">
                <a:latin typeface="Comic Sans MS" pitchFamily="66" charset="0"/>
              </a:rPr>
              <a:t>quadrilatère</a:t>
            </a:r>
            <a:r>
              <a:rPr lang="en-GB" sz="4400" dirty="0" smtClean="0">
                <a:latin typeface="Comic Sans MS" pitchFamily="66" charset="0"/>
              </a:rPr>
              <a:t>.</a:t>
            </a:r>
          </a:p>
          <a:p>
            <a:endParaRPr lang="en-GB" sz="800" dirty="0" smtClean="0">
              <a:latin typeface="Comic Sans MS" pitchFamily="66" charset="0"/>
            </a:endParaRPr>
          </a:p>
          <a:p>
            <a:r>
              <a:rPr lang="en-GB" sz="4400" dirty="0" smtClean="0">
                <a:latin typeface="Comic Sans MS" pitchFamily="66" charset="0"/>
              </a:rPr>
              <a:t>3. </a:t>
            </a:r>
            <a:r>
              <a:rPr lang="en-GB" sz="4400" dirty="0" err="1">
                <a:latin typeface="Comic Sans MS" pitchFamily="66" charset="0"/>
              </a:rPr>
              <a:t>J</a:t>
            </a:r>
            <a:r>
              <a:rPr lang="en-GB" sz="4400" dirty="0" err="1" smtClean="0">
                <a:latin typeface="Comic Sans MS" pitchFamily="66" charset="0"/>
              </a:rPr>
              <a:t>’ai</a:t>
            </a:r>
            <a:r>
              <a:rPr lang="en-GB" sz="4400" dirty="0" smtClean="0">
                <a:latin typeface="Comic Sans MS" pitchFamily="66" charset="0"/>
              </a:rPr>
              <a:t> 2 </a:t>
            </a:r>
            <a:r>
              <a:rPr lang="en-GB" sz="4400" dirty="0" err="1" smtClean="0">
                <a:latin typeface="Comic Sans MS" pitchFamily="66" charset="0"/>
              </a:rPr>
              <a:t>paires</a:t>
            </a:r>
            <a:r>
              <a:rPr lang="en-GB" sz="4400" dirty="0" smtClean="0">
                <a:latin typeface="Comic Sans MS" pitchFamily="66" charset="0"/>
              </a:rPr>
              <a:t> de </a:t>
            </a:r>
            <a:r>
              <a:rPr lang="en-GB" sz="4400" dirty="0" err="1" smtClean="0">
                <a:latin typeface="Comic Sans MS" pitchFamily="66" charset="0"/>
              </a:rPr>
              <a:t>côtés</a:t>
            </a:r>
            <a:r>
              <a:rPr lang="en-GB" sz="4400" dirty="0" smtClean="0">
                <a:latin typeface="Comic Sans MS" pitchFamily="66" charset="0"/>
              </a:rPr>
              <a:t> </a:t>
            </a:r>
            <a:r>
              <a:rPr lang="en-GB" sz="4400" dirty="0" err="1" smtClean="0">
                <a:latin typeface="Comic Sans MS" pitchFamily="66" charset="0"/>
              </a:rPr>
              <a:t>égals</a:t>
            </a:r>
            <a:r>
              <a:rPr lang="en-GB" sz="4400" dirty="0" smtClean="0">
                <a:latin typeface="Comic Sans MS" pitchFamily="66" charset="0"/>
              </a:rPr>
              <a:t>.</a:t>
            </a:r>
          </a:p>
          <a:p>
            <a:endParaRPr lang="en-GB" sz="800" dirty="0" smtClean="0">
              <a:latin typeface="Comic Sans MS" pitchFamily="66" charset="0"/>
            </a:endParaRPr>
          </a:p>
          <a:p>
            <a:r>
              <a:rPr lang="en-GB" sz="4400" dirty="0" smtClean="0">
                <a:latin typeface="Comic Sans MS" pitchFamily="66" charset="0"/>
              </a:rPr>
              <a:t>2. </a:t>
            </a:r>
            <a:r>
              <a:rPr lang="en-GB" sz="4400" dirty="0" err="1" smtClean="0">
                <a:latin typeface="Comic Sans MS" pitchFamily="66" charset="0"/>
              </a:rPr>
              <a:t>J’ai</a:t>
            </a:r>
            <a:r>
              <a:rPr lang="en-GB" sz="4400" dirty="0" smtClean="0">
                <a:latin typeface="Comic Sans MS" pitchFamily="66" charset="0"/>
              </a:rPr>
              <a:t> </a:t>
            </a:r>
            <a:r>
              <a:rPr lang="en-GB" sz="4400" dirty="0" err="1" smtClean="0">
                <a:latin typeface="Comic Sans MS" pitchFamily="66" charset="0"/>
              </a:rPr>
              <a:t>une</a:t>
            </a:r>
            <a:r>
              <a:rPr lang="en-GB" sz="4400" dirty="0" smtClean="0">
                <a:latin typeface="Comic Sans MS" pitchFamily="66" charset="0"/>
              </a:rPr>
              <a:t> </a:t>
            </a:r>
            <a:r>
              <a:rPr lang="en-GB" sz="4400" dirty="0" err="1" smtClean="0">
                <a:latin typeface="Comic Sans MS" pitchFamily="66" charset="0"/>
              </a:rPr>
              <a:t>paire</a:t>
            </a:r>
            <a:r>
              <a:rPr lang="en-GB" sz="4400" dirty="0" smtClean="0">
                <a:latin typeface="Comic Sans MS" pitchFamily="66" charset="0"/>
              </a:rPr>
              <a:t> </a:t>
            </a:r>
            <a:r>
              <a:rPr lang="en-GB" sz="4400" dirty="0" err="1" smtClean="0">
                <a:latin typeface="Comic Sans MS" pitchFamily="66" charset="0"/>
              </a:rPr>
              <a:t>d’angles</a:t>
            </a:r>
            <a:r>
              <a:rPr lang="en-GB" sz="4400" dirty="0" smtClean="0">
                <a:latin typeface="Comic Sans MS" pitchFamily="66" charset="0"/>
              </a:rPr>
              <a:t> </a:t>
            </a:r>
            <a:r>
              <a:rPr lang="en-GB" sz="4400" dirty="0" err="1" smtClean="0">
                <a:latin typeface="Comic Sans MS" pitchFamily="66" charset="0"/>
              </a:rPr>
              <a:t>égals</a:t>
            </a:r>
            <a:r>
              <a:rPr lang="en-GB" sz="4400" dirty="0" smtClean="0">
                <a:latin typeface="Comic Sans MS" pitchFamily="66" charset="0"/>
              </a:rPr>
              <a:t>.</a:t>
            </a:r>
          </a:p>
          <a:p>
            <a:endParaRPr lang="en-GB" sz="800" dirty="0" smtClean="0">
              <a:latin typeface="Comic Sans MS" pitchFamily="66" charset="0"/>
            </a:endParaRPr>
          </a:p>
          <a:p>
            <a:pPr marL="742950" indent="-742950">
              <a:buAutoNum type="arabicPeriod"/>
            </a:pPr>
            <a:r>
              <a:rPr lang="en-GB" sz="4400" dirty="0" smtClean="0">
                <a:latin typeface="Comic Sans MS" pitchFamily="66" charset="0"/>
              </a:rPr>
              <a:t>Je </a:t>
            </a:r>
            <a:r>
              <a:rPr lang="en-GB" sz="4400" dirty="0" err="1" smtClean="0">
                <a:latin typeface="Comic Sans MS" pitchFamily="66" charset="0"/>
              </a:rPr>
              <a:t>n’ai</a:t>
            </a:r>
            <a:r>
              <a:rPr lang="en-GB" sz="4400" dirty="0" smtClean="0">
                <a:latin typeface="Comic Sans MS" pitchFamily="66" charset="0"/>
              </a:rPr>
              <a:t> PAS de </a:t>
            </a:r>
            <a:r>
              <a:rPr lang="en-GB" sz="4400" dirty="0" err="1" smtClean="0">
                <a:latin typeface="Comic Sans MS" pitchFamily="66" charset="0"/>
              </a:rPr>
              <a:t>côtés</a:t>
            </a:r>
            <a:endParaRPr lang="en-GB" sz="4400" dirty="0" smtClean="0">
              <a:latin typeface="Comic Sans MS" pitchFamily="66" charset="0"/>
            </a:endParaRPr>
          </a:p>
          <a:p>
            <a:pPr marL="742950" indent="-742950"/>
            <a:r>
              <a:rPr lang="en-GB" sz="4400" dirty="0">
                <a:latin typeface="Comic Sans MS" pitchFamily="66" charset="0"/>
              </a:rPr>
              <a:t> </a:t>
            </a:r>
            <a:r>
              <a:rPr lang="en-GB" sz="4400" dirty="0" smtClean="0">
                <a:latin typeface="Comic Sans MS" pitchFamily="66" charset="0"/>
              </a:rPr>
              <a:t>   </a:t>
            </a:r>
            <a:r>
              <a:rPr lang="en-GB" sz="4400" dirty="0" err="1" smtClean="0">
                <a:latin typeface="Comic Sans MS" pitchFamily="66" charset="0"/>
              </a:rPr>
              <a:t>parallèles</a:t>
            </a:r>
            <a:r>
              <a:rPr lang="en-GB" sz="4400" dirty="0" smtClean="0">
                <a:latin typeface="Comic Sans MS" pitchFamily="66" charset="0"/>
              </a:rPr>
              <a:t>.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5301208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FF0000"/>
                </a:solidFill>
                <a:latin typeface="Comic Sans MS" pitchFamily="66" charset="0"/>
              </a:rPr>
              <a:t>KITE</a:t>
            </a:r>
            <a:endParaRPr lang="en-GB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9632" y="332656"/>
            <a:ext cx="662473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259632" y="1196752"/>
            <a:ext cx="662473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259632" y="2060848"/>
            <a:ext cx="72008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259632" y="2852936"/>
            <a:ext cx="75608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259632" y="3717032"/>
            <a:ext cx="66247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843808" y="5445224"/>
            <a:ext cx="5976664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321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mercredi le treize (13) mars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http://teams.lacoe.edu/documentation/classrooms/amy/geometry/6-8/activities/quad_quest/quad_quest.html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mercredi le treize (13) mars</dc:title>
  <dc:creator>Rob Gee</dc:creator>
  <cp:lastModifiedBy>Staff</cp:lastModifiedBy>
  <cp:revision>35</cp:revision>
  <dcterms:created xsi:type="dcterms:W3CDTF">2013-03-03T13:46:09Z</dcterms:created>
  <dcterms:modified xsi:type="dcterms:W3CDTF">2013-03-13T21:22:12Z</dcterms:modified>
</cp:coreProperties>
</file>