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DEBC-647F-4BB9-A51A-3072704EE260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BE2F-08BB-4F29-B9C4-618A083F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26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DEBC-647F-4BB9-A51A-3072704EE260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BE2F-08BB-4F29-B9C4-618A083F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00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DEBC-647F-4BB9-A51A-3072704EE260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BE2F-08BB-4F29-B9C4-618A083F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4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DEBC-647F-4BB9-A51A-3072704EE260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BE2F-08BB-4F29-B9C4-618A083F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79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DEBC-647F-4BB9-A51A-3072704EE260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BE2F-08BB-4F29-B9C4-618A083F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27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DEBC-647F-4BB9-A51A-3072704EE260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BE2F-08BB-4F29-B9C4-618A083F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12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DEBC-647F-4BB9-A51A-3072704EE260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BE2F-08BB-4F29-B9C4-618A083F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13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DEBC-647F-4BB9-A51A-3072704EE260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BE2F-08BB-4F29-B9C4-618A083F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39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DEBC-647F-4BB9-A51A-3072704EE260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BE2F-08BB-4F29-B9C4-618A083F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203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DEBC-647F-4BB9-A51A-3072704EE260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BE2F-08BB-4F29-B9C4-618A083F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71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DEBC-647F-4BB9-A51A-3072704EE260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BE2F-08BB-4F29-B9C4-618A083F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7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CDEBC-647F-4BB9-A51A-3072704EE260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7BE2F-08BB-4F29-B9C4-618A083F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22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10" Type="http://schemas.openxmlformats.org/officeDocument/2006/relationships/image" Target="../media/image11.jpeg"/><Relationship Id="rId4" Type="http://schemas.openxmlformats.org/officeDocument/2006/relationships/image" Target="../media/image9.png"/><Relationship Id="rId9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28" name="ShockwaveFlash1" r:id="rId3" imgW="8280572" imgH="6119142"/>
        </mc:Choice>
        <mc:Fallback>
          <p:control name="ShockwaveFlash1" r:id="rId3" imgW="8280572" imgH="6119142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5288" y="333375"/>
                  <a:ext cx="8280400" cy="61198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50855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>
            <a:normAutofit/>
          </a:bodyPr>
          <a:lstStyle/>
          <a:p>
            <a:r>
              <a:rPr lang="en-GB" dirty="0" smtClean="0"/>
              <a:t>Step 1 – Take the top card of the population pack and turn it face up.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26 Card Disease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403" y="3717032"/>
            <a:ext cx="1167649" cy="1793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2708919"/>
            <a:ext cx="83651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800" dirty="0"/>
              <a:t>Place a black card in your population pack to replace </a:t>
            </a:r>
            <a:endParaRPr lang="en-GB" sz="2800" dirty="0" smtClean="0"/>
          </a:p>
          <a:p>
            <a:r>
              <a:rPr lang="en-GB" sz="2800" dirty="0"/>
              <a:t> </a:t>
            </a:r>
            <a:r>
              <a:rPr lang="en-GB" sz="2800" dirty="0" smtClean="0"/>
              <a:t>     the </a:t>
            </a:r>
            <a:r>
              <a:rPr lang="en-GB" sz="2800" dirty="0"/>
              <a:t>one you </a:t>
            </a:r>
            <a:r>
              <a:rPr lang="en-GB" sz="2800" dirty="0" smtClean="0"/>
              <a:t>have </a:t>
            </a:r>
            <a:r>
              <a:rPr lang="en-GB" sz="2800" dirty="0"/>
              <a:t>just put down</a:t>
            </a:r>
          </a:p>
          <a:p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379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Step 2–Without looking shuffle your population pack, take the top 2 cards and place them on the table.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26 Card Disease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096" y="3573016"/>
            <a:ext cx="1049544" cy="161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579" y="4852780"/>
            <a:ext cx="984542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196" y="2924944"/>
            <a:ext cx="1094082" cy="1680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92080" y="3284984"/>
            <a:ext cx="35022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If either of the cards are black</a:t>
            </a:r>
          </a:p>
          <a:p>
            <a:r>
              <a:rPr lang="en-GB" dirty="0" smtClean="0"/>
              <a:t>they represent an immune person</a:t>
            </a:r>
          </a:p>
          <a:p>
            <a:endParaRPr lang="en-GB" dirty="0" smtClean="0"/>
          </a:p>
          <a:p>
            <a:r>
              <a:rPr lang="en-GB" dirty="0" smtClean="0"/>
              <a:t>Put them back in the pack leaving a</a:t>
            </a:r>
          </a:p>
          <a:p>
            <a:r>
              <a:rPr lang="en-GB" dirty="0" smtClean="0"/>
              <a:t>Space on the table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2419" y="4962533"/>
            <a:ext cx="345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Replace any red cards so that your </a:t>
            </a:r>
          </a:p>
          <a:p>
            <a:r>
              <a:rPr lang="en-GB" dirty="0" smtClean="0"/>
              <a:t>population pack has 26 cards in it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77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01" y="878092"/>
            <a:ext cx="8229600" cy="125273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Step 3–Looking now only at the cards from the previous step – lay down 2 cards for every infected person.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5624" y="0"/>
            <a:ext cx="8229600" cy="1143000"/>
          </a:xfrm>
        </p:spPr>
        <p:txBody>
          <a:bodyPr/>
          <a:lstStyle/>
          <a:p>
            <a:r>
              <a:rPr lang="en-GB" dirty="0" smtClean="0"/>
              <a:t>26 Card Disease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51880"/>
            <a:ext cx="750126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717" y="2690132"/>
            <a:ext cx="65636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08104" y="2186280"/>
            <a:ext cx="35022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If either of the cards are black</a:t>
            </a:r>
          </a:p>
          <a:p>
            <a:r>
              <a:rPr lang="en-GB" dirty="0" smtClean="0"/>
              <a:t>they represent an immune person</a:t>
            </a:r>
          </a:p>
          <a:p>
            <a:endParaRPr lang="en-GB" dirty="0" smtClean="0"/>
          </a:p>
          <a:p>
            <a:r>
              <a:rPr lang="en-GB" dirty="0" smtClean="0"/>
              <a:t>Put them back in the pack leaving a</a:t>
            </a:r>
          </a:p>
          <a:p>
            <a:r>
              <a:rPr lang="en-GB" dirty="0" smtClean="0"/>
              <a:t>Space on the table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57540" y="6041782"/>
            <a:ext cx="345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Replace any red cards so that your </a:t>
            </a:r>
          </a:p>
          <a:p>
            <a:r>
              <a:rPr lang="en-GB" dirty="0" smtClean="0"/>
              <a:t>population pack has 26 cards in it</a:t>
            </a:r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767" y="5442341"/>
            <a:ext cx="713909" cy="109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810" y="3244127"/>
            <a:ext cx="713909" cy="109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810" y="2147627"/>
            <a:ext cx="713909" cy="109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43" y="4883794"/>
            <a:ext cx="713909" cy="109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t0.gstatic.com/images?q=tbn:ANd9GcT80MWffmPjmyJ9I1kqG5dkbW09AlIXV5dReKefl2soRL2sFbf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767" y="4347621"/>
            <a:ext cx="719468" cy="98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239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5624" y="0"/>
            <a:ext cx="8229600" cy="1143000"/>
          </a:xfrm>
        </p:spPr>
        <p:txBody>
          <a:bodyPr/>
          <a:lstStyle/>
          <a:p>
            <a:r>
              <a:rPr lang="en-GB" dirty="0" smtClean="0"/>
              <a:t>26 Card Disease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51880"/>
            <a:ext cx="750126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717" y="2690132"/>
            <a:ext cx="65636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767" y="5442341"/>
            <a:ext cx="713909" cy="109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683" y="3148856"/>
            <a:ext cx="713909" cy="109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766" y="1563245"/>
            <a:ext cx="713909" cy="109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43" y="4883794"/>
            <a:ext cx="713909" cy="109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04048" y="2568523"/>
            <a:ext cx="375686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Run and record a few trials. </a:t>
            </a:r>
          </a:p>
          <a:p>
            <a:r>
              <a:rPr lang="en-GB" dirty="0" smtClean="0"/>
              <a:t>(you will have to split jobs up here)</a:t>
            </a:r>
          </a:p>
          <a:p>
            <a:endParaRPr lang="en-GB" dirty="0"/>
          </a:p>
          <a:p>
            <a:r>
              <a:rPr lang="en-GB" dirty="0" smtClean="0"/>
              <a:t>What improvements could you </a:t>
            </a:r>
          </a:p>
          <a:p>
            <a:r>
              <a:rPr lang="en-GB" dirty="0" smtClean="0"/>
              <a:t>make to the model?</a:t>
            </a:r>
          </a:p>
          <a:p>
            <a:endParaRPr lang="en-GB" dirty="0"/>
          </a:p>
          <a:p>
            <a:r>
              <a:rPr lang="en-GB" dirty="0" smtClean="0"/>
              <a:t>What if you started with some</a:t>
            </a:r>
          </a:p>
          <a:p>
            <a:r>
              <a:rPr lang="en-GB" dirty="0" smtClean="0"/>
              <a:t>People already immune?</a:t>
            </a:r>
          </a:p>
          <a:p>
            <a:endParaRPr lang="en-GB" dirty="0"/>
          </a:p>
          <a:p>
            <a:r>
              <a:rPr lang="en-GB" dirty="0" smtClean="0"/>
              <a:t>Try a few examples and prepare to </a:t>
            </a:r>
          </a:p>
          <a:p>
            <a:r>
              <a:rPr lang="en-GB" dirty="0" smtClean="0"/>
              <a:t>share your findings</a:t>
            </a:r>
          </a:p>
          <a:p>
            <a:endParaRPr lang="en-GB" dirty="0"/>
          </a:p>
          <a:p>
            <a:r>
              <a:rPr lang="en-GB" dirty="0" smtClean="0"/>
              <a:t>REMEMBER – if we don’t get this right</a:t>
            </a:r>
          </a:p>
          <a:p>
            <a:r>
              <a:rPr lang="en-GB" dirty="0" smtClean="0"/>
              <a:t>Were not going home!!!!</a:t>
            </a:r>
            <a:endParaRPr lang="en-GB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27" y="1881497"/>
            <a:ext cx="582170" cy="894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27" y="1089797"/>
            <a:ext cx="515460" cy="79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332" y="2874025"/>
            <a:ext cx="561509" cy="862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332" y="4897392"/>
            <a:ext cx="634859" cy="975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 descr="http://t0.gstatic.com/images?q=tbn:ANd9GcT80MWffmPjmyJ9I1kqG5dkbW09AlIXV5dReKefl2soRL2sFbf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279" y="5974677"/>
            <a:ext cx="582169" cy="79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t0.gstatic.com/images?q=tbn:ANd9GcT80MWffmPjmyJ9I1kqG5dkbW09AlIXV5dReKefl2soRL2sFbf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27" y="3819352"/>
            <a:ext cx="677164" cy="92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127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r>
              <a:rPr lang="en-GB" dirty="0" smtClean="0"/>
              <a:t>What skills have we developed that we would use in …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3515762"/>
            <a:ext cx="1111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Maths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2420888"/>
            <a:ext cx="2313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Other subjects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5312399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Home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418817" y="5050789"/>
            <a:ext cx="966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Work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647686" y="3455422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Other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152897" y="5720398"/>
            <a:ext cx="14234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Further </a:t>
            </a:r>
          </a:p>
          <a:p>
            <a:r>
              <a:rPr lang="en-GB" sz="2400" dirty="0"/>
              <a:t>E</a:t>
            </a:r>
            <a:r>
              <a:rPr lang="en-GB" sz="2400" dirty="0" smtClean="0"/>
              <a:t>ducation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731" y="3272149"/>
            <a:ext cx="18288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2708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4034011" cy="2613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14400"/>
            <a:ext cx="3096344" cy="2613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5"/>
          <a:stretch>
            <a:fillRect/>
          </a:stretch>
        </p:blipFill>
        <p:spPr>
          <a:xfrm>
            <a:off x="611955" y="3426831"/>
            <a:ext cx="3711376" cy="2808312"/>
          </a:xfrm>
          <a:prstGeom prst="rect">
            <a:avLst/>
          </a:prstGeom>
        </p:spPr>
      </p:pic>
      <p:pic>
        <p:nvPicPr>
          <p:cNvPr id="7" name="Picture 6" descr="http://www2.raritanval.edu/departments/Science/full-time/Weber/Microbiology%20Majors/SoftChalkeCoursesubmission/Chapter1415sub/figure_14_10b_labeled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14194"/>
            <a:ext cx="4007917" cy="2237924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2732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 </a:t>
            </a:r>
            <a:r>
              <a:rPr lang="en-GB" dirty="0" smtClean="0"/>
              <a:t>interruption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13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Mathematical Modelling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Investigation 1 – Stand up disease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Stand up disease is a simple disease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Main symptom is that you </a:t>
            </a:r>
          </a:p>
          <a:p>
            <a:pPr marL="0" indent="0">
              <a:buNone/>
            </a:pPr>
            <a:r>
              <a:rPr lang="en-GB" dirty="0"/>
              <a:t>c</a:t>
            </a:r>
            <a:r>
              <a:rPr lang="en-GB" dirty="0" smtClean="0"/>
              <a:t>annot sit or lie down,</a:t>
            </a:r>
          </a:p>
          <a:p>
            <a:pPr marL="0" indent="0">
              <a:buNone/>
            </a:pPr>
            <a:r>
              <a:rPr lang="en-GB" dirty="0" smtClean="0"/>
              <a:t>you just have to stand.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330" y="3861048"/>
            <a:ext cx="346083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6222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 up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>
            <a:normAutofit/>
          </a:bodyPr>
          <a:lstStyle/>
          <a:p>
            <a:r>
              <a:rPr lang="en-GB" dirty="0" smtClean="0"/>
              <a:t>Step 1 – One infection</a:t>
            </a:r>
          </a:p>
          <a:p>
            <a:r>
              <a:rPr lang="en-GB" dirty="0" smtClean="0"/>
              <a:t>Step 2 – Infected person chooses two more people to be infected</a:t>
            </a:r>
          </a:p>
          <a:p>
            <a:r>
              <a:rPr lang="en-GB" dirty="0" smtClean="0"/>
              <a:t>Step 3 – Each infected person chooses 2 </a:t>
            </a:r>
            <a:r>
              <a:rPr lang="en-GB" dirty="0" smtClean="0"/>
              <a:t>new</a:t>
            </a:r>
            <a:r>
              <a:rPr lang="en-GB" dirty="0" smtClean="0"/>
              <a:t> </a:t>
            </a:r>
            <a:r>
              <a:rPr lang="en-GB" dirty="0" smtClean="0"/>
              <a:t>people to be infected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330" y="3861048"/>
            <a:ext cx="346083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5157192"/>
            <a:ext cx="372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Question – Each steps takes a minute.</a:t>
            </a:r>
          </a:p>
          <a:p>
            <a:r>
              <a:rPr lang="en-GB" dirty="0" smtClean="0"/>
              <a:t>How long to infect the class?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426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 up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>
            <a:normAutofit/>
          </a:bodyPr>
          <a:lstStyle/>
          <a:p>
            <a:r>
              <a:rPr lang="en-GB" dirty="0" smtClean="0"/>
              <a:t>Step 1 – One infection</a:t>
            </a:r>
          </a:p>
          <a:p>
            <a:r>
              <a:rPr lang="en-GB" dirty="0" smtClean="0"/>
              <a:t>Step 2 – Infected person chooses two more people to be infected</a:t>
            </a:r>
          </a:p>
          <a:p>
            <a:r>
              <a:rPr lang="en-GB" dirty="0" smtClean="0"/>
              <a:t>Step 3 – Each infected person chooses 2 more people to be infected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330" y="3861048"/>
            <a:ext cx="346083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5157192"/>
            <a:ext cx="372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Question – Each steps takes a minute.</a:t>
            </a:r>
          </a:p>
          <a:p>
            <a:r>
              <a:rPr lang="en-GB" dirty="0" smtClean="0"/>
              <a:t>How long to infect the class?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748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 up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>
            <a:normAutofit/>
          </a:bodyPr>
          <a:lstStyle/>
          <a:p>
            <a:r>
              <a:rPr lang="en-GB" dirty="0" smtClean="0"/>
              <a:t>Feedback – what have we learned? </a:t>
            </a:r>
          </a:p>
          <a:p>
            <a:r>
              <a:rPr lang="en-GB" dirty="0" smtClean="0"/>
              <a:t>What patterns have we found?</a:t>
            </a:r>
          </a:p>
          <a:p>
            <a:r>
              <a:rPr lang="en-GB" dirty="0" smtClean="0"/>
              <a:t>Can we communicate our findings mathematically?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330" y="3861048"/>
            <a:ext cx="346083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6748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Interruption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345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26 Card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r>
              <a:rPr lang="en-GB" dirty="0" smtClean="0"/>
              <a:t>Start with 26 Red Cards and 26 Black cards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9551" y="2492896"/>
            <a:ext cx="79810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/>
              <a:t>The pile of red cards represents your </a:t>
            </a:r>
            <a:endParaRPr lang="en-GB" sz="3200" dirty="0" smtClean="0"/>
          </a:p>
          <a:p>
            <a:r>
              <a:rPr lang="en-GB" sz="3200" dirty="0" smtClean="0"/>
              <a:t>‘</a:t>
            </a:r>
            <a:r>
              <a:rPr lang="en-GB" sz="3200" dirty="0"/>
              <a:t>population’, you must always have 26 cards in </a:t>
            </a:r>
            <a:endParaRPr lang="en-GB" sz="3200" dirty="0" smtClean="0"/>
          </a:p>
          <a:p>
            <a:r>
              <a:rPr lang="en-GB" sz="3200" dirty="0" smtClean="0"/>
              <a:t> this </a:t>
            </a:r>
            <a:r>
              <a:rPr lang="en-GB" sz="3200" dirty="0"/>
              <a:t>pile.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9590" y="4488516"/>
            <a:ext cx="71996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Black cards represent people that have </a:t>
            </a:r>
          </a:p>
          <a:p>
            <a:r>
              <a:rPr lang="en-GB" sz="3200" dirty="0" smtClean="0"/>
              <a:t>become immune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89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438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Video interruption</vt:lpstr>
      <vt:lpstr>Mathematical Modelling</vt:lpstr>
      <vt:lpstr>Stand up Disease</vt:lpstr>
      <vt:lpstr>Stand up Disease</vt:lpstr>
      <vt:lpstr>Stand up Disease</vt:lpstr>
      <vt:lpstr>Interruption</vt:lpstr>
      <vt:lpstr>26 Card Disease</vt:lpstr>
      <vt:lpstr>26 Card Disease</vt:lpstr>
      <vt:lpstr>26 Card Disease</vt:lpstr>
      <vt:lpstr>26 Card Disease</vt:lpstr>
      <vt:lpstr>26 Card Disease</vt:lpstr>
      <vt:lpstr>Closing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16</cp:revision>
  <dcterms:created xsi:type="dcterms:W3CDTF">2013-01-13T20:07:29Z</dcterms:created>
  <dcterms:modified xsi:type="dcterms:W3CDTF">2013-01-16T21:27:28Z</dcterms:modified>
</cp:coreProperties>
</file>