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activeX/activeX1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66" r:id="rId5"/>
    <p:sldId id="257" r:id="rId6"/>
    <p:sldId id="278" r:id="rId7"/>
    <p:sldId id="258" r:id="rId8"/>
    <p:sldId id="259" r:id="rId9"/>
    <p:sldId id="267" r:id="rId10"/>
    <p:sldId id="268" r:id="rId11"/>
    <p:sldId id="260" r:id="rId12"/>
    <p:sldId id="269" r:id="rId13"/>
    <p:sldId id="270" r:id="rId14"/>
    <p:sldId id="261" r:id="rId15"/>
    <p:sldId id="271" r:id="rId16"/>
    <p:sldId id="272" r:id="rId17"/>
    <p:sldId id="262" r:id="rId18"/>
    <p:sldId id="273" r:id="rId19"/>
    <p:sldId id="274" r:id="rId20"/>
    <p:sldId id="263" r:id="rId21"/>
    <p:sldId id="275" r:id="rId22"/>
    <p:sldId id="276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97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8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7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9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3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2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E9D0-FCF2-4B31-A228-9825E8B19B61}" type="datetimeFigureOut">
              <a:rPr lang="en-GB" smtClean="0"/>
              <a:t>20/11/2012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A8B1-871E-42C8-94A8-DD30AAF4F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tim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tim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tim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tim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countdown-tim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1" name="ShockwaveFlash1" r:id="rId3" imgW="7272343" imgH="5255752"/>
        </mc:Choice>
        <mc:Fallback>
          <p:control name="ShockwaveFlash1" r:id="rId3" imgW="7272343" imgH="525575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765175"/>
                  <a:ext cx="7272337" cy="5256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2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This code </a:t>
            </a:r>
            <a:r>
              <a:rPr lang="en-GB" dirty="0"/>
              <a:t>was used 2500 years ago by the Spartans in ancient Greece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big city of London will be bombed from the air more than 70 times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The city will be Blitzed from the 7th of September to the 10th of May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Civilians will take shelter from the raids in the subway stations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Tens of thousands of buildings will be destroyed to become rubble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London will eventually be bombed by the V1 pilotless flying bombs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By the end of world war 2 30000 Londoners will have lost their lives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08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Liverpool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Morse Code</a:t>
            </a:r>
            <a:endParaRPr lang="en-GB" dirty="0"/>
          </a:p>
        </p:txBody>
      </p:sp>
      <p:pic>
        <p:nvPicPr>
          <p:cNvPr id="6146" name="Picture 2" descr="http://upload.wikimedia.org/wikipedia/commons/thumb/9/9c/J38TelegraphKey.jpg/250px-J38Telegraph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328592" cy="40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4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pic>
        <p:nvPicPr>
          <p:cNvPr id="4" name="Picture 2" descr="http://upload.wikimedia.org/wikipedia/commons/thumb/9/9c/J38TelegraphKey.jpg/250px-J38Telegraph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328592" cy="40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85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Liverpool, Bootle, and the Wirral will be the most heavily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bombed areas of the country outside of London, due to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their importance to the British war effort. The Winston Churchill was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desperate to hide from the Germans just how much damage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can be inflicted by targeting the docks, so reports on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the bombing will be kept very low-key. Over 4,000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residents of Liverpool will lose their lives during the blitz.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9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Pig Pen</a:t>
            </a:r>
            <a:endParaRPr lang="en-GB" dirty="0"/>
          </a:p>
        </p:txBody>
      </p:sp>
      <p:pic>
        <p:nvPicPr>
          <p:cNvPr id="5127" name="Picture 7" descr="http://www.secretcodebreaker.com/pigpen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780928"/>
            <a:ext cx="73979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5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pic>
        <p:nvPicPr>
          <p:cNvPr id="4" name="Picture 7" descr="http://www.secretcodebreaker.com/pigpen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780928"/>
            <a:ext cx="73979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76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 biggest raid on the city of Coventry is planned </a:t>
            </a:r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/>
              <a:t>the fourteenth of November. Coventry is a legitimate target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because </a:t>
            </a:r>
            <a:r>
              <a:rPr lang="en-GB" dirty="0"/>
              <a:t>it is an industrial city full of metal </a:t>
            </a:r>
          </a:p>
          <a:p>
            <a:pPr marL="0" indent="0">
              <a:buNone/>
            </a:pPr>
            <a:r>
              <a:rPr lang="en-GB" dirty="0" smtClean="0"/>
              <a:t>work </a:t>
            </a:r>
            <a:r>
              <a:rPr lang="en-GB" dirty="0"/>
              <a:t>industries. There will be seventeen small raids carried out </a:t>
            </a:r>
          </a:p>
          <a:p>
            <a:pPr marL="0" indent="0">
              <a:buNone/>
            </a:pPr>
            <a:r>
              <a:rPr lang="en-GB" dirty="0" smtClean="0"/>
              <a:t>by </a:t>
            </a:r>
            <a:r>
              <a:rPr lang="en-GB" dirty="0"/>
              <a:t>more than five hundred German bombers. The first wave </a:t>
            </a:r>
          </a:p>
          <a:p>
            <a:pPr marL="0" indent="0">
              <a:buNone/>
            </a:pPr>
            <a:r>
              <a:rPr lang="en-GB" dirty="0" smtClean="0"/>
              <a:t>will </a:t>
            </a:r>
            <a:r>
              <a:rPr lang="en-GB" dirty="0"/>
              <a:t>drop high explosive bombs. These are designed to cause</a:t>
            </a:r>
          </a:p>
          <a:p>
            <a:pPr marL="0" indent="0">
              <a:buNone/>
            </a:pPr>
            <a:r>
              <a:rPr lang="en-GB" dirty="0" smtClean="0"/>
              <a:t>massive </a:t>
            </a:r>
            <a:r>
              <a:rPr lang="en-GB" dirty="0"/>
              <a:t>disruption by knocking out the water and electricity supply.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5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Southampton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Transposition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5"/>
            <a:ext cx="5188222" cy="41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20888"/>
            <a:ext cx="298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WRITTEN IN CAPITALS</a:t>
            </a:r>
            <a:endParaRPr lang="en-GB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3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188222" cy="41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9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27833"/>
              </p:ext>
            </p:extLst>
          </p:nvPr>
        </p:nvGraphicFramePr>
        <p:xfrm>
          <a:off x="6156176" y="119171"/>
          <a:ext cx="1656184" cy="1324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23"/>
                <a:gridCol w="207023"/>
                <a:gridCol w="207023"/>
                <a:gridCol w="207023"/>
                <a:gridCol w="207023"/>
                <a:gridCol w="207023"/>
                <a:gridCol w="207023"/>
                <a:gridCol w="207023"/>
              </a:tblGrid>
              <a:tr h="12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009488"/>
            <a:ext cx="4987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port city on the south coast is an important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751473"/>
              </p:ext>
            </p:extLst>
          </p:nvPr>
        </p:nvGraphicFramePr>
        <p:xfrm>
          <a:off x="6156176" y="1844825"/>
          <a:ext cx="1512168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21"/>
                <a:gridCol w="189021"/>
                <a:gridCol w="189021"/>
                <a:gridCol w="189021"/>
                <a:gridCol w="189021"/>
                <a:gridCol w="189021"/>
                <a:gridCol w="189021"/>
                <a:gridCol w="189021"/>
              </a:tblGrid>
              <a:tr h="18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9652" y="1571109"/>
            <a:ext cx="4952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target. The fire from all the blitz bombings will     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02740"/>
              </p:ext>
            </p:extLst>
          </p:nvPr>
        </p:nvGraphicFramePr>
        <p:xfrm>
          <a:off x="6084168" y="2934780"/>
          <a:ext cx="1951856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82"/>
                <a:gridCol w="243982"/>
                <a:gridCol w="243982"/>
                <a:gridCol w="243982"/>
                <a:gridCol w="243982"/>
                <a:gridCol w="243982"/>
                <a:gridCol w="243982"/>
                <a:gridCol w="243982"/>
              </a:tblGrid>
              <a:tr h="15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6711" y="2197885"/>
            <a:ext cx="5149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 seen over the channel. Southampton will face a 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284421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Blitz on twenty third and thirtieth of November.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063" y="3429000"/>
            <a:ext cx="5779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docks and </a:t>
            </a:r>
            <a:r>
              <a:rPr lang="en-GB" dirty="0" err="1"/>
              <a:t>Woolstons</a:t>
            </a:r>
            <a:r>
              <a:rPr lang="en-GB" dirty="0"/>
              <a:t> </a:t>
            </a:r>
            <a:r>
              <a:rPr lang="en-GB" dirty="0" err="1"/>
              <a:t>Supermarine</a:t>
            </a:r>
            <a:r>
              <a:rPr lang="en-GB" dirty="0"/>
              <a:t> will be the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4005064"/>
            <a:ext cx="560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key target. Over 2 thousand bombs to be dropped 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942" y="4581128"/>
            <a:ext cx="562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Southampton during the course of this World War.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2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28800"/>
            <a:ext cx="5915000" cy="676672"/>
          </a:xfrm>
        </p:spPr>
        <p:txBody>
          <a:bodyPr/>
          <a:lstStyle/>
          <a:p>
            <a:r>
              <a:rPr lang="en-GB" dirty="0" smtClean="0"/>
              <a:t>Meet your table/ work partners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37643"/>
            <a:ext cx="3048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04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Birmingham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Shift (Caesar) Cipher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93337"/>
            <a:ext cx="4320306" cy="428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0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20306" cy="428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5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 Birmingham Small Arms Company turned itself over to </a:t>
            </a:r>
          </a:p>
          <a:p>
            <a:pPr marL="0" indent="0">
              <a:buNone/>
            </a:pPr>
            <a:r>
              <a:rPr lang="en-GB" dirty="0"/>
              <a:t>the war effort, becoming an important strategic target for the Luftwaffe.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factory will be bombed several times, the worst air </a:t>
            </a:r>
          </a:p>
          <a:p>
            <a:pPr marL="0" indent="0">
              <a:buNone/>
            </a:pPr>
            <a:r>
              <a:rPr lang="en-GB" dirty="0"/>
              <a:t>raid being on 19 November 1940, causing loss of production</a:t>
            </a:r>
          </a:p>
          <a:p>
            <a:pPr marL="0" indent="0">
              <a:buNone/>
            </a:pPr>
            <a:r>
              <a:rPr lang="en-GB" dirty="0"/>
              <a:t>and trapping hundreds of workers. The net effect of the </a:t>
            </a:r>
          </a:p>
          <a:p>
            <a:pPr marL="0" indent="0">
              <a:buNone/>
            </a:pPr>
            <a:r>
              <a:rPr lang="en-GB" dirty="0"/>
              <a:t>November raids will be to destroy machine shops in the </a:t>
            </a:r>
          </a:p>
          <a:p>
            <a:pPr marL="0" indent="0">
              <a:buNone/>
            </a:pPr>
            <a:r>
              <a:rPr lang="en-GB" dirty="0"/>
              <a:t>four-storey 1915 building, the original gunsmiths' building and nearby buildings.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8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7" name="ShockwaveFlash1" r:id="rId3" imgW="8857143" imgH="6479619"/>
        </mc:Choice>
        <mc:Fallback>
          <p:control name="ShockwaveFlash1" r:id="rId3" imgW="8857143" imgH="6479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188913"/>
                  <a:ext cx="8856662" cy="6480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97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680"/>
            <a:ext cx="9144000" cy="66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6390" y="17568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Code Names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73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Codes and Ciphers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en-GB" dirty="0" smtClean="0"/>
              <a:t>Inspire mathematicians of the future.</a:t>
            </a:r>
          </a:p>
          <a:p>
            <a:r>
              <a:rPr lang="en-GB" dirty="0" smtClean="0"/>
              <a:t>Leads into internet codes and security.</a:t>
            </a:r>
          </a:p>
          <a:p>
            <a:r>
              <a:rPr lang="en-GB" dirty="0" smtClean="0"/>
              <a:t>Prime numbers. </a:t>
            </a:r>
          </a:p>
          <a:p>
            <a:r>
              <a:rPr lang="en-GB" dirty="0" smtClean="0"/>
              <a:t>You will be able to make your own code.</a:t>
            </a:r>
          </a:p>
          <a:p>
            <a:r>
              <a:rPr lang="en-GB" dirty="0" smtClean="0"/>
              <a:t>Fun.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52851"/>
            <a:ext cx="1951484" cy="259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17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your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 the documents out.</a:t>
            </a:r>
          </a:p>
          <a:p>
            <a:r>
              <a:rPr lang="en-GB" dirty="0" smtClean="0"/>
              <a:t>Read them, explain them, understand them.</a:t>
            </a:r>
          </a:p>
          <a:p>
            <a:r>
              <a:rPr lang="en-GB" dirty="0" smtClean="0"/>
              <a:t>Make sure you ALL understand how each code works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1"/>
            <a:ext cx="4464496" cy="25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0295" y="3995170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Misinformation Alert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The Caesar Ciphers CAN have numbers, they just don’t need decoding.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90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505" y="260648"/>
            <a:ext cx="8017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does a cipher wheel work?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992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Set the code using the window in the inner disk</a:t>
            </a:r>
          </a:p>
          <a:p>
            <a:endParaRPr lang="en-GB" sz="2400" dirty="0"/>
          </a:p>
          <a:p>
            <a:r>
              <a:rPr lang="en-GB" sz="2400" dirty="0" smtClean="0"/>
              <a:t>Try this one, set the wheel to code E and decode this message</a:t>
            </a:r>
          </a:p>
          <a:p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wmdovdi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rvm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/>
          </a:p>
          <a:p>
            <a:r>
              <a:rPr lang="en-GB" sz="2800" dirty="0" smtClean="0"/>
              <a:t>What is the decoded message?</a:t>
            </a:r>
          </a:p>
          <a:p>
            <a:endParaRPr lang="en-GB" sz="2800" dirty="0"/>
          </a:p>
          <a:p>
            <a:r>
              <a:rPr lang="en-GB" sz="2800" dirty="0" smtClean="0"/>
              <a:t>The possible codes for the task are</a:t>
            </a:r>
          </a:p>
          <a:p>
            <a:r>
              <a:rPr lang="en-GB" sz="2800" dirty="0" smtClean="0"/>
              <a:t>C, I, K, M, R, U or V</a:t>
            </a:r>
          </a:p>
          <a:p>
            <a:r>
              <a:rPr lang="en-GB" sz="2800" b="1" dirty="0" smtClean="0"/>
              <a:t>Good luck!</a:t>
            </a:r>
            <a:endParaRPr lang="en-GB" sz="2800" b="1" dirty="0"/>
          </a:p>
        </p:txBody>
      </p:sp>
      <p:pic>
        <p:nvPicPr>
          <p:cNvPr id="1026" name="Picture 2" descr="http://www.duke.edu/web/isis/gessler/collections/crypto-rotularum-figure1-1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911298" cy="2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16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Each message is split into 7 parts.</a:t>
            </a:r>
          </a:p>
          <a:p>
            <a:r>
              <a:rPr lang="en-GB" dirty="0" smtClean="0"/>
              <a:t>Decode your part and stick it on the correct board.</a:t>
            </a:r>
          </a:p>
          <a:p>
            <a:r>
              <a:rPr lang="en-GB" dirty="0" smtClean="0"/>
              <a:t>Put the 7 parts into a statement to save your city.</a:t>
            </a:r>
          </a:p>
          <a:p>
            <a:r>
              <a:rPr lang="en-GB" dirty="0" smtClean="0"/>
              <a:t>You have exactly 10 minutes before your first city is destroyed, time will decrease with each task.</a:t>
            </a:r>
          </a:p>
          <a:p>
            <a:r>
              <a:rPr lang="en-GB" dirty="0" smtClean="0"/>
              <a:t>The team with the most Cities standing at the end wins.</a:t>
            </a:r>
          </a:p>
          <a:p>
            <a:r>
              <a:rPr lang="en-GB" dirty="0" smtClean="0"/>
              <a:t>Prioritise your tasks.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9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Pencil Code</a:t>
            </a:r>
            <a:endParaRPr lang="en-GB" dirty="0"/>
          </a:p>
        </p:txBody>
      </p:sp>
      <p:pic>
        <p:nvPicPr>
          <p:cNvPr id="4" name="Picture 3" descr="S630008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175885" cy="3880485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pic>
        <p:nvPicPr>
          <p:cNvPr id="4" name="Picture 3" descr="S630008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5175885" cy="3880485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06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516</Words>
  <Application>Microsoft Office PowerPoint</Application>
  <PresentationFormat>On-screen Show (4:3)</PresentationFormat>
  <Paragraphs>216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Introductions</vt:lpstr>
      <vt:lpstr>PowerPoint Presentation</vt:lpstr>
      <vt:lpstr>Why Codes and Ciphers</vt:lpstr>
      <vt:lpstr>Open your files</vt:lpstr>
      <vt:lpstr>PowerPoint Presentation</vt:lpstr>
      <vt:lpstr>The Challenge</vt:lpstr>
      <vt:lpstr>London</vt:lpstr>
      <vt:lpstr>Solution</vt:lpstr>
      <vt:lpstr>PowerPoint Presentation</vt:lpstr>
      <vt:lpstr>Liverpool</vt:lpstr>
      <vt:lpstr>Solution</vt:lpstr>
      <vt:lpstr>PowerPoint Presentation</vt:lpstr>
      <vt:lpstr>Coventry</vt:lpstr>
      <vt:lpstr>Solution</vt:lpstr>
      <vt:lpstr>PowerPoint Presentation</vt:lpstr>
      <vt:lpstr>Southampton</vt:lpstr>
      <vt:lpstr>Solution</vt:lpstr>
      <vt:lpstr>PowerPoint Presentation</vt:lpstr>
      <vt:lpstr>Birmingham</vt:lpstr>
      <vt:lpstr>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25</cp:revision>
  <dcterms:created xsi:type="dcterms:W3CDTF">2012-11-15T22:04:50Z</dcterms:created>
  <dcterms:modified xsi:type="dcterms:W3CDTF">2012-11-20T20:09:53Z</dcterms:modified>
</cp:coreProperties>
</file>