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2" r:id="rId11"/>
    <p:sldId id="273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69B0712-C406-4E63-9370-6C7F186258A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C4E336A-EEF3-40FF-BC1C-C3512D531DF6}" type="datetimeFigureOut">
              <a:rPr lang="en-GB" smtClean="0"/>
              <a:t>30/01/2013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Calculating percentages without a calculator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BBS Whole School Policy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773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GB" dirty="0" smtClean="0"/>
              <a:t>The How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7567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Example – Find 37% of 400.</a:t>
            </a:r>
          </a:p>
          <a:p>
            <a:endParaRPr lang="en-GB" dirty="0"/>
          </a:p>
          <a:p>
            <a:r>
              <a:rPr lang="en-GB" dirty="0" smtClean="0"/>
              <a:t>Pupils then need to write the sum as a column addition (this is important for them to answer more complex problems without making avoidable errors)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2976" y="3115813"/>
            <a:ext cx="3690414" cy="2353547"/>
            <a:chOff x="2411760" y="3305197"/>
            <a:chExt cx="4526556" cy="31481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411760" y="4005064"/>
              <a:ext cx="31683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95936" y="3429000"/>
              <a:ext cx="0" cy="3024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21626" y="3305197"/>
              <a:ext cx="1514365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1 0 0 %</a:t>
              </a:r>
              <a:endParaRPr lang="en-GB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6028" y="3419128"/>
              <a:ext cx="1099497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4 0 0</a:t>
              </a:r>
              <a:endParaRPr lang="en-GB" sz="28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72074" y="4082054"/>
              <a:ext cx="1189942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1 0 %</a:t>
              </a:r>
              <a:endParaRPr lang="en-GB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20450" y="4081264"/>
              <a:ext cx="775075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4 0</a:t>
              </a:r>
              <a:endParaRPr lang="en-GB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69792" y="4664897"/>
              <a:ext cx="865520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5 %</a:t>
              </a:r>
              <a:endParaRPr lang="en-GB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15885" y="4670478"/>
              <a:ext cx="775075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2 0</a:t>
              </a:r>
              <a:endParaRPr lang="en-GB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96496" y="5219022"/>
              <a:ext cx="865520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1 %</a:t>
              </a:r>
              <a:endParaRPr lang="en-GB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61794" y="521902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4</a:t>
              </a:r>
              <a:endParaRPr lang="en-GB" sz="2800" dirty="0"/>
            </a:p>
          </p:txBody>
        </p:sp>
        <p:pic>
          <p:nvPicPr>
            <p:cNvPr id="1026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9058" y="4126086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44" y="4146585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230" y="4124355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4709" y="4624740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0961" y="5214178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9214" y="5214178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TextBox 22"/>
          <p:cNvSpPr txBox="1"/>
          <p:nvPr/>
        </p:nvSpPr>
        <p:spPr>
          <a:xfrm>
            <a:off x="6562311" y="2980393"/>
            <a:ext cx="63190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</a:t>
            </a:r>
          </a:p>
          <a:p>
            <a:r>
              <a:rPr lang="en-GB" sz="2800" dirty="0" smtClean="0"/>
              <a:t>4 0</a:t>
            </a:r>
          </a:p>
          <a:p>
            <a:r>
              <a:rPr lang="en-GB" sz="2800" dirty="0" smtClean="0"/>
              <a:t>4 0</a:t>
            </a:r>
          </a:p>
          <a:p>
            <a:r>
              <a:rPr lang="en-GB" sz="2800" dirty="0" smtClean="0"/>
              <a:t>2 0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</a:t>
            </a:r>
            <a:r>
              <a:rPr lang="en-GB" sz="2800" dirty="0" smtClean="0"/>
              <a:t>4</a:t>
            </a:r>
          </a:p>
          <a:p>
            <a:r>
              <a:rPr lang="en-GB" sz="2800" dirty="0" smtClean="0"/>
              <a:t>   4</a:t>
            </a:r>
            <a:endParaRPr lang="en-GB" sz="2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427859" y="6347834"/>
            <a:ext cx="11521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02198" y="5703028"/>
            <a:ext cx="11521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95406" y="5707204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1 4 </a:t>
            </a:r>
            <a:r>
              <a:rPr lang="en-GB" sz="2800" dirty="0" smtClean="0"/>
              <a:t>8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398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GB" dirty="0" smtClean="0"/>
              <a:t>The How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7567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Example – Find 37% of 400.</a:t>
            </a:r>
          </a:p>
          <a:p>
            <a:endParaRPr lang="en-GB" dirty="0"/>
          </a:p>
          <a:p>
            <a:r>
              <a:rPr lang="en-GB" dirty="0" smtClean="0"/>
              <a:t>Pupils then need to write the sum as a column addition (this is important for them to answer more complex problems without making avoidable errors)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2976" y="3115813"/>
            <a:ext cx="3690414" cy="2353547"/>
            <a:chOff x="2411760" y="3305197"/>
            <a:chExt cx="4526556" cy="31481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411760" y="4005064"/>
              <a:ext cx="31683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95936" y="3429000"/>
              <a:ext cx="0" cy="3024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21626" y="3305197"/>
              <a:ext cx="1514365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1 0 0 %</a:t>
              </a:r>
              <a:endParaRPr lang="en-GB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6028" y="3419128"/>
              <a:ext cx="1099497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4 0 0</a:t>
              </a:r>
              <a:endParaRPr lang="en-GB" sz="28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72074" y="4082054"/>
              <a:ext cx="1189942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1 0 %</a:t>
              </a:r>
              <a:endParaRPr lang="en-GB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20450" y="4081264"/>
              <a:ext cx="775075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4 0</a:t>
              </a:r>
              <a:endParaRPr lang="en-GB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69792" y="4664897"/>
              <a:ext cx="865520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5 %</a:t>
              </a:r>
              <a:endParaRPr lang="en-GB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15885" y="4670478"/>
              <a:ext cx="775075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2 0</a:t>
              </a:r>
              <a:endParaRPr lang="en-GB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96496" y="5219022"/>
              <a:ext cx="865520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1 %</a:t>
              </a:r>
              <a:endParaRPr lang="en-GB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61794" y="521902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4</a:t>
              </a:r>
              <a:endParaRPr lang="en-GB" sz="2800" dirty="0"/>
            </a:p>
          </p:txBody>
        </p:sp>
        <p:pic>
          <p:nvPicPr>
            <p:cNvPr id="1026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9058" y="4126086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44" y="4146585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230" y="4124355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4709" y="4624740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0961" y="5214178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9214" y="5214178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TextBox 22"/>
          <p:cNvSpPr txBox="1"/>
          <p:nvPr/>
        </p:nvSpPr>
        <p:spPr>
          <a:xfrm>
            <a:off x="6562311" y="2980393"/>
            <a:ext cx="63190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</a:t>
            </a:r>
          </a:p>
          <a:p>
            <a:r>
              <a:rPr lang="en-GB" sz="2800" dirty="0" smtClean="0"/>
              <a:t>4 0</a:t>
            </a:r>
          </a:p>
          <a:p>
            <a:r>
              <a:rPr lang="en-GB" sz="2800" dirty="0" smtClean="0"/>
              <a:t>4 0</a:t>
            </a:r>
          </a:p>
          <a:p>
            <a:r>
              <a:rPr lang="en-GB" sz="2800" dirty="0" smtClean="0"/>
              <a:t>2 0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</a:t>
            </a:r>
            <a:r>
              <a:rPr lang="en-GB" sz="2800" dirty="0" smtClean="0"/>
              <a:t>4</a:t>
            </a:r>
          </a:p>
          <a:p>
            <a:r>
              <a:rPr lang="en-GB" sz="2800" dirty="0" smtClean="0"/>
              <a:t>   4</a:t>
            </a:r>
            <a:endParaRPr lang="en-GB" sz="2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427859" y="6347834"/>
            <a:ext cx="11521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02198" y="5703028"/>
            <a:ext cx="11521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95406" y="5707204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1 4 </a:t>
            </a:r>
            <a:r>
              <a:rPr lang="en-GB" sz="2800" dirty="0" smtClean="0"/>
              <a:t>8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480809" y="5584094"/>
            <a:ext cx="41921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37% 0f 400 is </a:t>
            </a:r>
            <a:r>
              <a:rPr lang="en-GB" sz="4400" dirty="0" smtClean="0"/>
              <a:t>148</a:t>
            </a:r>
            <a:endParaRPr lang="en-GB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0562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Trickier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While the numbers may get more challenging the maths remains the same. </a:t>
            </a:r>
          </a:p>
          <a:p>
            <a:r>
              <a:rPr lang="en-GB" dirty="0" smtClean="0"/>
              <a:t>Again through consistency across the school most pupils should be confident solving most whole number percentage questions (</a:t>
            </a:r>
            <a:r>
              <a:rPr lang="en-GB" dirty="0" err="1" smtClean="0"/>
              <a:t>e.g</a:t>
            </a:r>
            <a:r>
              <a:rPr lang="en-GB" dirty="0" smtClean="0"/>
              <a:t> 17% of 45) and some should be confident dealing with decimals (</a:t>
            </a:r>
            <a:r>
              <a:rPr lang="en-GB" dirty="0" err="1" smtClean="0"/>
              <a:t>e.g</a:t>
            </a:r>
            <a:r>
              <a:rPr lang="en-GB" dirty="0" smtClean="0"/>
              <a:t> 3.5% of 9)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7831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GB" dirty="0" smtClean="0"/>
              <a:t>Other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756792"/>
          </a:xfrm>
        </p:spPr>
        <p:txBody>
          <a:bodyPr>
            <a:normAutofit/>
          </a:bodyPr>
          <a:lstStyle/>
          <a:p>
            <a:r>
              <a:rPr lang="en-GB" dirty="0" smtClean="0"/>
              <a:t>Example – Find 17% of 45.</a:t>
            </a:r>
          </a:p>
          <a:p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556910" y="3129459"/>
            <a:ext cx="3625311" cy="2334403"/>
            <a:chOff x="2411760" y="3330804"/>
            <a:chExt cx="4446702" cy="31225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411760" y="4005064"/>
              <a:ext cx="31683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95936" y="3429000"/>
              <a:ext cx="0" cy="3024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699792" y="3419128"/>
              <a:ext cx="9893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100%</a:t>
              </a:r>
              <a:endParaRPr lang="en-GB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46987" y="3330804"/>
              <a:ext cx="875351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4  5</a:t>
              </a:r>
              <a:endParaRPr lang="en-GB" sz="28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76612" y="4103493"/>
              <a:ext cx="8066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10%</a:t>
              </a:r>
              <a:endParaRPr lang="en-GB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56599" y="4081263"/>
              <a:ext cx="865520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4</a:t>
              </a:r>
              <a:r>
                <a:rPr lang="en-GB" sz="1100" dirty="0" smtClean="0"/>
                <a:t> </a:t>
              </a:r>
              <a:r>
                <a:rPr lang="en-GB" sz="2800" dirty="0" smtClean="0"/>
                <a:t>.</a:t>
              </a:r>
              <a:r>
                <a:rPr lang="en-GB" sz="1100" dirty="0" smtClean="0"/>
                <a:t> </a:t>
              </a:r>
              <a:r>
                <a:rPr lang="en-GB" sz="2800" dirty="0" smtClean="0"/>
                <a:t>5</a:t>
              </a:r>
              <a:endParaRPr lang="en-GB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85096" y="4702611"/>
              <a:ext cx="6238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5%</a:t>
              </a:r>
              <a:endParaRPr lang="en-GB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56599" y="4670477"/>
              <a:ext cx="1128991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2</a:t>
              </a:r>
              <a:r>
                <a:rPr lang="en-GB" sz="1100" dirty="0" smtClean="0"/>
                <a:t> </a:t>
              </a:r>
              <a:r>
                <a:rPr lang="en-GB" sz="2800" dirty="0" smtClean="0"/>
                <a:t>.</a:t>
              </a:r>
              <a:r>
                <a:rPr lang="en-GB" sz="1100" dirty="0" smtClean="0"/>
                <a:t> </a:t>
              </a:r>
              <a:r>
                <a:rPr lang="en-GB" sz="2800" dirty="0" smtClean="0"/>
                <a:t>2</a:t>
              </a:r>
              <a:r>
                <a:rPr lang="en-GB" sz="1100" dirty="0" smtClean="0"/>
                <a:t> </a:t>
              </a:r>
              <a:r>
                <a:rPr lang="en-GB" sz="2800" dirty="0" smtClean="0"/>
                <a:t>5</a:t>
              </a:r>
              <a:endParaRPr lang="en-GB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22229" y="5202779"/>
              <a:ext cx="6238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1%</a:t>
              </a:r>
              <a:endParaRPr lang="en-GB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84662" y="5202779"/>
              <a:ext cx="1128991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0</a:t>
              </a:r>
              <a:r>
                <a:rPr lang="en-GB" sz="1100" dirty="0" smtClean="0"/>
                <a:t> </a:t>
              </a:r>
              <a:r>
                <a:rPr lang="en-GB" sz="2800" dirty="0" smtClean="0"/>
                <a:t>.</a:t>
              </a:r>
              <a:r>
                <a:rPr lang="en-GB" sz="1100" dirty="0" smtClean="0"/>
                <a:t> </a:t>
              </a:r>
              <a:r>
                <a:rPr lang="en-GB" sz="2800" dirty="0" smtClean="0"/>
                <a:t>4</a:t>
              </a:r>
              <a:r>
                <a:rPr lang="en-GB" sz="1100" dirty="0" smtClean="0"/>
                <a:t> </a:t>
              </a:r>
              <a:r>
                <a:rPr lang="en-GB" sz="2800" dirty="0" smtClean="0"/>
                <a:t>5</a:t>
              </a:r>
              <a:endParaRPr lang="en-GB" sz="2800" dirty="0"/>
            </a:p>
          </p:txBody>
        </p:sp>
        <p:pic>
          <p:nvPicPr>
            <p:cNvPr id="15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7005" y="4146585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8654" y="4702611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8653" y="5334193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376" y="5288961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TextBox 22"/>
          <p:cNvSpPr txBox="1"/>
          <p:nvPr/>
        </p:nvSpPr>
        <p:spPr>
          <a:xfrm>
            <a:off x="6562311" y="2980393"/>
            <a:ext cx="106952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4 . 5</a:t>
            </a:r>
          </a:p>
          <a:p>
            <a:r>
              <a:rPr lang="en-GB" sz="2800" dirty="0" smtClean="0"/>
              <a:t>2 . 2 5</a:t>
            </a:r>
          </a:p>
          <a:p>
            <a:r>
              <a:rPr lang="en-GB" sz="2800" dirty="0" smtClean="0"/>
              <a:t>0 . 4 5</a:t>
            </a:r>
          </a:p>
          <a:p>
            <a:r>
              <a:rPr lang="en-GB" sz="2800" dirty="0" smtClean="0"/>
              <a:t>0 . 4 5</a:t>
            </a:r>
            <a:endParaRPr lang="en-GB" sz="2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521009" y="4820066"/>
            <a:ext cx="11521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521009" y="5480428"/>
            <a:ext cx="11521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63615" y="4920105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7 . 6 5</a:t>
            </a:r>
            <a:endParaRPr lang="en-GB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185704" y="5790455"/>
            <a:ext cx="229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17% of 45 is 7.65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0343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GB" dirty="0" smtClean="0"/>
              <a:t>Other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756792"/>
          </a:xfrm>
        </p:spPr>
        <p:txBody>
          <a:bodyPr>
            <a:normAutofit/>
          </a:bodyPr>
          <a:lstStyle/>
          <a:p>
            <a:r>
              <a:rPr lang="en-GB" dirty="0" smtClean="0"/>
              <a:t>Example – Find 3.5% of </a:t>
            </a:r>
            <a:r>
              <a:rPr lang="en-GB" dirty="0"/>
              <a:t>9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For this question we will also need to find 0.5%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435847" y="3110315"/>
            <a:ext cx="4440098" cy="2353547"/>
            <a:chOff x="2263268" y="3305197"/>
            <a:chExt cx="5446097" cy="31481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411760" y="4005064"/>
              <a:ext cx="31683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95936" y="3429000"/>
              <a:ext cx="0" cy="3024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263268" y="3305197"/>
              <a:ext cx="1614641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1 0 0  %</a:t>
              </a:r>
              <a:endParaRPr lang="en-GB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87398" y="3403628"/>
              <a:ext cx="450652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9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539660" y="4103495"/>
              <a:ext cx="1290219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1 0  %</a:t>
              </a:r>
              <a:endParaRPr lang="en-GB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87398" y="4081264"/>
              <a:ext cx="987425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0 . 9</a:t>
              </a:r>
              <a:endParaRPr lang="en-GB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76139" y="4670478"/>
              <a:ext cx="965796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5  %</a:t>
              </a:r>
              <a:endParaRPr lang="en-GB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87398" y="4670478"/>
              <a:ext cx="1311847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0 . 4 5</a:t>
              </a:r>
              <a:endParaRPr lang="en-GB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87151" y="5226235"/>
              <a:ext cx="965796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1  %</a:t>
              </a:r>
              <a:endParaRPr lang="en-GB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87398" y="5202779"/>
              <a:ext cx="1311847" cy="699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0 . 0 9</a:t>
              </a:r>
              <a:endParaRPr lang="en-GB" sz="2800" dirty="0"/>
            </a:p>
          </p:txBody>
        </p:sp>
        <p:pic>
          <p:nvPicPr>
            <p:cNvPr id="15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0091" y="5888892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3176" y="5300628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6279" y="5300626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http://t3.gstatic.com/images?q=tbn:ANd9GcT2glSMxdS_bRj24Zcoa8J26CdxMAdM5zm4JjD-Y4JBTt0LwN_91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376" y="5288961"/>
              <a:ext cx="463086" cy="43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TextBox 22"/>
          <p:cNvSpPr txBox="1"/>
          <p:nvPr/>
        </p:nvSpPr>
        <p:spPr>
          <a:xfrm>
            <a:off x="6562311" y="2980393"/>
            <a:ext cx="133402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0 . 0 9</a:t>
            </a:r>
          </a:p>
          <a:p>
            <a:r>
              <a:rPr lang="en-GB" sz="2800" dirty="0" smtClean="0"/>
              <a:t>0 . 0 9</a:t>
            </a:r>
          </a:p>
          <a:p>
            <a:r>
              <a:rPr lang="en-GB" sz="2800" dirty="0" smtClean="0"/>
              <a:t>0 . 0 9</a:t>
            </a:r>
          </a:p>
          <a:p>
            <a:r>
              <a:rPr lang="en-GB" sz="2800" dirty="0" smtClean="0"/>
              <a:t>0 . 0 4 5</a:t>
            </a:r>
            <a:endParaRPr lang="en-GB" sz="2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521009" y="4820066"/>
            <a:ext cx="137662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521009" y="5480428"/>
            <a:ext cx="1375322" cy="179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63615" y="4920105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0 . 3 1 5</a:t>
            </a:r>
            <a:endParaRPr lang="en-GB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185704" y="5790455"/>
            <a:ext cx="2369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3.5% of 9 is 0.315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44487" y="5041884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0.5 %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236810" y="4959006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0 . 0 4 5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094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Whenever possible pupils should be encouraged to complete calculations without a calculator.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is true that in ‘real life’ they will have less need to complete mental calculations, but they do need to develop a concept of number and percentage that they simply won’t get from typing numbers into a calculator.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332656"/>
            <a:ext cx="5452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When to use a calculator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065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GB" dirty="0" smtClean="0"/>
              <a:t>By using a consistent method in ALL subject areas pupils will be able to apply the skill better and see the links quicker.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When you need pupils to be able find percentages in your subject you can be confident you are using the same way they are being taught in maths.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Consistent use of the same language and the same system will ensure as pupils progress through the school it will become easier and easier for them to access.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The ‘building blocks’ style we use also applies to other areas of numeracy and problem solving.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547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GB" dirty="0" smtClean="0"/>
              <a:t>The How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75679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Example – Find 37% of 400.</a:t>
            </a:r>
          </a:p>
          <a:p>
            <a:endParaRPr lang="en-GB" dirty="0"/>
          </a:p>
          <a:p>
            <a:r>
              <a:rPr lang="en-GB" dirty="0" smtClean="0"/>
              <a:t>Step 1 – Ask pupils to draw a percentage table showing 100% on the left hand side and the amount on the right.</a:t>
            </a:r>
          </a:p>
          <a:p>
            <a:r>
              <a:rPr lang="en-GB" dirty="0" smtClean="0"/>
              <a:t>Emphasise here that 100% relates to ‘all of’ the amount.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11760" y="4005064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3429000"/>
            <a:ext cx="0" cy="3024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9792" y="3419128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100 %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396028" y="3419128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4 0 0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62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GB" dirty="0" smtClean="0"/>
              <a:t>The How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75679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Example – Find 37% of 400.</a:t>
            </a:r>
          </a:p>
          <a:p>
            <a:endParaRPr lang="en-GB" dirty="0"/>
          </a:p>
          <a:p>
            <a:r>
              <a:rPr lang="en-GB" dirty="0" smtClean="0"/>
              <a:t>Step 2 – Ask pupils to find 10%.</a:t>
            </a:r>
          </a:p>
          <a:p>
            <a:r>
              <a:rPr lang="en-GB" dirty="0" smtClean="0"/>
              <a:t>As call and response if you tell them that 100% is 400, ‘so what is 10%’ it will build on the mental conversations we encourage in maths.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11760" y="4005064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3429000"/>
            <a:ext cx="0" cy="3024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9792" y="3419128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100 %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396028" y="3419128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4 0 0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82534" y="4103494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10 %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60523" y="4091977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282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GB" dirty="0" smtClean="0"/>
              <a:t>The How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756792"/>
          </a:xfrm>
        </p:spPr>
        <p:txBody>
          <a:bodyPr>
            <a:normAutofit/>
          </a:bodyPr>
          <a:lstStyle/>
          <a:p>
            <a:r>
              <a:rPr lang="en-GB" dirty="0" smtClean="0"/>
              <a:t>Example – Find 37% of 400.</a:t>
            </a:r>
          </a:p>
          <a:p>
            <a:endParaRPr lang="en-GB" dirty="0"/>
          </a:p>
          <a:p>
            <a:r>
              <a:rPr lang="en-GB" dirty="0" smtClean="0"/>
              <a:t>Step 3 – 5% is half of 10%.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11760" y="4005064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3429000"/>
            <a:ext cx="0" cy="3024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9792" y="3419128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100%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22903" y="3416183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4 0 0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76612" y="4103494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10%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87398" y="4081264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059354" y="4670478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5%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487398" y="4670478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2 0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613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GB" dirty="0" smtClean="0"/>
              <a:t>The How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7567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Example – Find 37% of 400.</a:t>
            </a:r>
          </a:p>
          <a:p>
            <a:endParaRPr lang="en-GB" dirty="0"/>
          </a:p>
          <a:p>
            <a:r>
              <a:rPr lang="en-GB" dirty="0" smtClean="0"/>
              <a:t>Step 4 – To find 1% refer back to the step pupils took to find 10%. Ensure that numbers are kept in the right column (tens, units etc.)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11760" y="4005064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3429000"/>
            <a:ext cx="0" cy="3024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9792" y="3419128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100%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396028" y="3419128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4 0 0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76612" y="4103494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10%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60523" y="4103494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086089" y="4679558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5%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7284" y="4679558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2 0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86088" y="5202778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1%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935835" y="52027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231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GB" dirty="0" smtClean="0"/>
              <a:t>The How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7567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Example – Find 37% of 400.</a:t>
            </a:r>
          </a:p>
          <a:p>
            <a:endParaRPr lang="en-GB" dirty="0"/>
          </a:p>
          <a:p>
            <a:r>
              <a:rPr lang="en-GB" dirty="0" smtClean="0"/>
              <a:t>This table now forms the building blocks to any question that pupils may need to solve. First we use ticks to identify which amounts we need.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11760" y="4005064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3429000"/>
            <a:ext cx="0" cy="3024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9792" y="3419128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1 0 0 %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396028" y="3419128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4 0 0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33028" y="4103494"/>
            <a:ext cx="970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1 0 %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88745" y="4081264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197523" y="4670478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5 %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1486" y="4670478"/>
            <a:ext cx="71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2 0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197523" y="5202778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1 %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4945" y="52027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267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GB" dirty="0" smtClean="0"/>
              <a:t>The How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1756792"/>
          </a:xfrm>
        </p:spPr>
        <p:txBody>
          <a:bodyPr>
            <a:normAutofit/>
          </a:bodyPr>
          <a:lstStyle/>
          <a:p>
            <a:r>
              <a:rPr lang="en-GB" dirty="0" smtClean="0"/>
              <a:t>Example – Find 37% of 400.</a:t>
            </a:r>
          </a:p>
          <a:p>
            <a:endParaRPr lang="en-GB" dirty="0"/>
          </a:p>
          <a:p>
            <a:r>
              <a:rPr lang="en-GB" dirty="0" smtClean="0"/>
              <a:t>So to find 37% I need three 10’s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11760" y="4005064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3429000"/>
            <a:ext cx="0" cy="3024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9792" y="3419128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1 0 0 %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396028" y="3419128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4 0 0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81973" y="4100648"/>
            <a:ext cx="970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1 0 %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60523" y="4079940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4 0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120514" y="4679558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5 %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660523" y="4623868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2 0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120514" y="5215390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1 %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942993" y="52153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</a:t>
            </a:r>
            <a:endParaRPr lang="en-GB" sz="2800" dirty="0"/>
          </a:p>
        </p:txBody>
      </p:sp>
      <p:pic>
        <p:nvPicPr>
          <p:cNvPr id="1026" name="Picture 2" descr="http://t3.gstatic.com/images?q=tbn:ANd9GcT2glSMxdS_bRj24Zcoa8J26CdxMAdM5zm4JjD-Y4JBTt0LwN_91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02" y="4146585"/>
            <a:ext cx="463086" cy="43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t3.gstatic.com/images?q=tbn:ANd9GcT2glSMxdS_bRj24Zcoa8J26CdxMAdM5zm4JjD-Y4JBTt0LwN_91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005" y="4146585"/>
            <a:ext cx="463086" cy="43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t3.gstatic.com/images?q=tbn:ANd9GcT2glSMxdS_bRj24Zcoa8J26CdxMAdM5zm4JjD-Y4JBTt0LwN_91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035" y="4124355"/>
            <a:ext cx="463086" cy="43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39552" y="252425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One 5</a:t>
            </a:r>
            <a:endParaRPr lang="en-GB" dirty="0"/>
          </a:p>
        </p:txBody>
      </p:sp>
      <p:pic>
        <p:nvPicPr>
          <p:cNvPr id="18" name="Picture 2" descr="http://t3.gstatic.com/images?q=tbn:ANd9GcT2glSMxdS_bRj24Zcoa8J26CdxMAdM5zm4JjD-Y4JBTt0LwN_91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745" y="4624740"/>
            <a:ext cx="463086" cy="43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74335" y="2956302"/>
            <a:ext cx="1545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and two 1’s</a:t>
            </a:r>
            <a:endParaRPr lang="en-GB" dirty="0"/>
          </a:p>
        </p:txBody>
      </p:sp>
      <p:pic>
        <p:nvPicPr>
          <p:cNvPr id="20" name="Picture 2" descr="http://t3.gstatic.com/images?q=tbn:ANd9GcT2glSMxdS_bRj24Zcoa8J26CdxMAdM5zm4JjD-Y4JBTt0LwN_91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552" y="5214178"/>
            <a:ext cx="463086" cy="43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t3.gstatic.com/images?q=tbn:ANd9GcT2glSMxdS_bRj24Zcoa8J26CdxMAdM5zm4JjD-Y4JBTt0LwN_91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214" y="5214178"/>
            <a:ext cx="463086" cy="43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12864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</TotalTime>
  <Words>816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Calculating percentages without a calculator</vt:lpstr>
      <vt:lpstr>PowerPoint Presentation</vt:lpstr>
      <vt:lpstr>The Why</vt:lpstr>
      <vt:lpstr>The How</vt:lpstr>
      <vt:lpstr>The How</vt:lpstr>
      <vt:lpstr>The How</vt:lpstr>
      <vt:lpstr>The How</vt:lpstr>
      <vt:lpstr>The How</vt:lpstr>
      <vt:lpstr>The How</vt:lpstr>
      <vt:lpstr>The How</vt:lpstr>
      <vt:lpstr>The How</vt:lpstr>
      <vt:lpstr>Trickier Numbers</vt:lpstr>
      <vt:lpstr>Other examples</vt:lpstr>
      <vt:lpstr>Other examples</vt:lpstr>
    </vt:vector>
  </TitlesOfParts>
  <Company>T&amp;W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percentages without a calculator</dc:title>
  <dc:creator>Robinson, Darryn</dc:creator>
  <cp:lastModifiedBy>Robinson, Darryn</cp:lastModifiedBy>
  <cp:revision>13</cp:revision>
  <dcterms:created xsi:type="dcterms:W3CDTF">2013-01-24T20:32:50Z</dcterms:created>
  <dcterms:modified xsi:type="dcterms:W3CDTF">2013-01-30T20:57:44Z</dcterms:modified>
</cp:coreProperties>
</file>